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75240B"/>
    <a:srgbClr val="791707"/>
    <a:srgbClr val="7A2706"/>
    <a:srgbClr val="CC9900"/>
    <a:srgbClr val="FF66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10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3CC5A8-EB8D-4CA0-8E89-C06D2E92593D}" type="datetimeFigureOut">
              <a:rPr lang="it-IT" smtClean="0"/>
              <a:pPr/>
              <a:t>17/10/2014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2D7899-3AA2-455F-A0D8-3FB1E16FC007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3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285984" y="428604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solidFill>
                  <a:srgbClr val="FFC000"/>
                </a:solidFill>
              </a:rPr>
              <a:t>Topographic</a:t>
            </a:r>
            <a:r>
              <a:rPr lang="it-IT" sz="2800" dirty="0" smtClean="0">
                <a:solidFill>
                  <a:srgbClr val="FFC000"/>
                </a:solidFill>
              </a:rPr>
              <a:t> </a:t>
            </a:r>
            <a:r>
              <a:rPr lang="it-IT" sz="2800" dirty="0" err="1" smtClean="0">
                <a:solidFill>
                  <a:srgbClr val="FFC000"/>
                </a:solidFill>
              </a:rPr>
              <a:t>instruments</a:t>
            </a:r>
            <a:endParaRPr lang="it-IT" sz="2800" dirty="0">
              <a:solidFill>
                <a:srgbClr val="FFC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1628800"/>
            <a:ext cx="294644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 smtClean="0">
                <a:hlinkClick r:id="rId2" action="ppaction://hlinksldjump"/>
              </a:rPr>
              <a:t>Tripod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err="1" smtClean="0">
                <a:hlinkClick r:id="rId3" action="ppaction://hlinksldjump"/>
              </a:rPr>
              <a:t>Plumb</a:t>
            </a:r>
            <a:r>
              <a:rPr lang="it-IT" sz="2400" dirty="0" smtClean="0">
                <a:hlinkClick r:id="rId3" action="ppaction://hlinksldjump"/>
              </a:rPr>
              <a:t> bob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err="1" smtClean="0">
                <a:hlinkClick r:id="rId4" action="ppaction://hlinksldjump"/>
              </a:rPr>
              <a:t>Theodolite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err="1" smtClean="0">
                <a:hlinkClick r:id="rId5" action="ppaction://hlinksldjump"/>
              </a:rPr>
              <a:t>Measuring</a:t>
            </a:r>
            <a:r>
              <a:rPr lang="it-IT" sz="2400" dirty="0" smtClean="0">
                <a:hlinkClick r:id="rId5" action="ppaction://hlinksldjump"/>
              </a:rPr>
              <a:t> </a:t>
            </a:r>
            <a:r>
              <a:rPr lang="it-IT" sz="2400" dirty="0" err="1" smtClean="0">
                <a:hlinkClick r:id="rId5" action="ppaction://hlinksldjump"/>
              </a:rPr>
              <a:t>tape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err="1" smtClean="0">
                <a:hlinkClick r:id="rId6" action="ppaction://hlinksldjump"/>
              </a:rPr>
              <a:t>Calibrated</a:t>
            </a:r>
            <a:r>
              <a:rPr lang="it-IT" sz="2400" dirty="0" smtClean="0">
                <a:hlinkClick r:id="rId6" action="ppaction://hlinksldjump"/>
              </a:rPr>
              <a:t> stadia </a:t>
            </a:r>
            <a:r>
              <a:rPr lang="it-IT" sz="2400" dirty="0" err="1" smtClean="0">
                <a:hlinkClick r:id="rId6" action="ppaction://hlinksldjump"/>
              </a:rPr>
              <a:t>rod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>
                <a:hlinkClick r:id="rId7" action="ppaction://hlinksldjump"/>
              </a:rPr>
              <a:t>Total Station</a:t>
            </a:r>
            <a:endParaRPr lang="it-IT" sz="2400" dirty="0" smtClean="0"/>
          </a:p>
          <a:p>
            <a:endParaRPr lang="it-IT" sz="2400" dirty="0" smtClean="0">
              <a:hlinkClick r:id="rId8" action="ppaction://hlinksldjump"/>
            </a:endParaRPr>
          </a:p>
          <a:p>
            <a:r>
              <a:rPr lang="it-IT" sz="2400" dirty="0" err="1" smtClean="0">
                <a:hlinkClick r:id="rId8" action="ppaction://hlinksldjump"/>
              </a:rPr>
              <a:t>Telescope</a:t>
            </a:r>
            <a:endParaRPr lang="it-IT" sz="2400" dirty="0" smtClean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77220471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GPS</a:t>
            </a:r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42910" y="1357298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GPS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is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acronym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of Global Position System and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have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lot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of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applications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association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whith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the electronic total station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it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is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technique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for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determining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position and 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elevation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on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earth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 </a:t>
            </a:r>
          </a:p>
          <a:p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It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uses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satellites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placed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into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orbit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to triangolate the </a:t>
            </a:r>
            <a:r>
              <a:rPr lang="it-IT" sz="2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point</a:t>
            </a:r>
            <a:r>
              <a:rPr lang="it-IT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endParaRPr lang="it-IT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218" name="Picture 2" descr="http://www.extremetech.com/wp-content/uploads/2012/04/gps-satellite-constell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28" y="3071810"/>
            <a:ext cx="5976664" cy="32996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agina iniziale 5">
            <a:hlinkClick r:id="" action="ppaction://hlinkshowjump?jump=firstslide" highlightClick="1"/>
          </p:cNvPr>
          <p:cNvSpPr/>
          <p:nvPr/>
        </p:nvSpPr>
        <p:spPr>
          <a:xfrm>
            <a:off x="8429620" y="6072182"/>
            <a:ext cx="714380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Indietro o precedente 6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642942" cy="7857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282229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TRIPOD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28596" y="1714488"/>
            <a:ext cx="42133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FFC000"/>
                </a:solidFill>
              </a:rPr>
              <a:t>The </a:t>
            </a:r>
            <a:r>
              <a:rPr lang="it-IT" sz="2400" dirty="0" err="1" smtClean="0">
                <a:solidFill>
                  <a:srgbClr val="FFC000"/>
                </a:solidFill>
              </a:rPr>
              <a:t>tripod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is</a:t>
            </a:r>
            <a:r>
              <a:rPr lang="it-IT" sz="2400" dirty="0" smtClean="0">
                <a:solidFill>
                  <a:srgbClr val="FFC000"/>
                </a:solidFill>
              </a:rPr>
              <a:t> an </a:t>
            </a:r>
            <a:r>
              <a:rPr lang="it-IT" sz="2400" dirty="0" err="1" smtClean="0">
                <a:solidFill>
                  <a:srgbClr val="FFC000"/>
                </a:solidFill>
              </a:rPr>
              <a:t>accessory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that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support</a:t>
            </a:r>
            <a:r>
              <a:rPr lang="it-IT" sz="2400" dirty="0" smtClean="0">
                <a:solidFill>
                  <a:srgbClr val="FFC000"/>
                </a:solidFill>
              </a:rPr>
              <a:t> a </a:t>
            </a:r>
            <a:r>
              <a:rPr lang="it-IT" sz="2400" dirty="0" err="1" smtClean="0">
                <a:solidFill>
                  <a:srgbClr val="FFC000"/>
                </a:solidFill>
              </a:rPr>
              <a:t>topographic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instrument</a:t>
            </a:r>
            <a:r>
              <a:rPr lang="it-IT" sz="2400" dirty="0" smtClean="0">
                <a:solidFill>
                  <a:srgbClr val="FFC000"/>
                </a:solidFill>
              </a:rPr>
              <a:t>, in </a:t>
            </a:r>
            <a:r>
              <a:rPr lang="it-IT" sz="2400" dirty="0" err="1" smtClean="0">
                <a:solidFill>
                  <a:srgbClr val="FFC000"/>
                </a:solidFill>
              </a:rPr>
              <a:t>particular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theodolite</a:t>
            </a:r>
            <a:r>
              <a:rPr lang="it-IT" sz="2400" dirty="0" smtClean="0">
                <a:solidFill>
                  <a:srgbClr val="FFC000"/>
                </a:solidFill>
              </a:rPr>
              <a:t> and total station. </a:t>
            </a:r>
          </a:p>
          <a:p>
            <a:pPr algn="ctr"/>
            <a:r>
              <a:rPr lang="it-IT" sz="2400" dirty="0" err="1" smtClean="0">
                <a:solidFill>
                  <a:srgbClr val="FFC000"/>
                </a:solidFill>
              </a:rPr>
              <a:t>It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is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formed</a:t>
            </a:r>
            <a:r>
              <a:rPr lang="it-IT" sz="2400" dirty="0" smtClean="0">
                <a:solidFill>
                  <a:srgbClr val="FFC000"/>
                </a:solidFill>
              </a:rPr>
              <a:t> by </a:t>
            </a:r>
            <a:r>
              <a:rPr lang="it-IT" sz="2400" dirty="0" err="1" smtClean="0">
                <a:solidFill>
                  <a:srgbClr val="FFC000"/>
                </a:solidFill>
              </a:rPr>
              <a:t>three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telescopic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legs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that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raise</a:t>
            </a:r>
            <a:r>
              <a:rPr lang="it-IT" sz="2400" dirty="0" smtClean="0">
                <a:solidFill>
                  <a:srgbClr val="FFC000"/>
                </a:solidFill>
              </a:rPr>
              <a:t> the </a:t>
            </a:r>
            <a:r>
              <a:rPr lang="it-IT" sz="2400" dirty="0" err="1" smtClean="0">
                <a:solidFill>
                  <a:srgbClr val="FFC000"/>
                </a:solidFill>
              </a:rPr>
              <a:t>instrument</a:t>
            </a:r>
            <a:r>
              <a:rPr lang="it-IT" sz="2400" dirty="0" smtClean="0">
                <a:solidFill>
                  <a:srgbClr val="FFC000"/>
                </a:solidFill>
              </a:rPr>
              <a:t> by the </a:t>
            </a:r>
            <a:r>
              <a:rPr lang="it-IT" sz="2400" dirty="0" err="1" smtClean="0">
                <a:solidFill>
                  <a:srgbClr val="FFC000"/>
                </a:solidFill>
              </a:rPr>
              <a:t>floor</a:t>
            </a:r>
            <a:r>
              <a:rPr lang="it-IT" sz="2400" dirty="0" smtClean="0">
                <a:solidFill>
                  <a:srgbClr val="FFC000"/>
                </a:solidFill>
              </a:rPr>
              <a:t> level.</a:t>
            </a:r>
          </a:p>
          <a:p>
            <a:pPr algn="ctr"/>
            <a:r>
              <a:rPr lang="it-IT" sz="2400" dirty="0" err="1" smtClean="0">
                <a:solidFill>
                  <a:srgbClr val="FFC000"/>
                </a:solidFill>
              </a:rPr>
              <a:t>It’s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err="1" smtClean="0">
                <a:solidFill>
                  <a:srgbClr val="FFC000"/>
                </a:solidFill>
              </a:rPr>
              <a:t>used</a:t>
            </a:r>
            <a:r>
              <a:rPr lang="it-IT" sz="2400" dirty="0" smtClean="0">
                <a:solidFill>
                  <a:srgbClr val="FFC000"/>
                </a:solidFill>
              </a:rPr>
              <a:t> for </a:t>
            </a:r>
            <a:r>
              <a:rPr lang="en-US" sz="2400" dirty="0" smtClean="0">
                <a:solidFill>
                  <a:srgbClr val="FFC000"/>
                </a:solidFill>
              </a:rPr>
              <a:t>give at the instrument a horizontal surface on which laid.</a:t>
            </a:r>
            <a:endParaRPr lang="it-IT" sz="24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http://www.tecnomarket.it/tecnis/usati/t/Trp300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12776"/>
            <a:ext cx="2304256" cy="47147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agina iniziale 5">
            <a:hlinkClick r:id="" action="ppaction://hlinkshowjump?jump=firstslide" highlightClick="1"/>
          </p:cNvPr>
          <p:cNvSpPr/>
          <p:nvPr/>
        </p:nvSpPr>
        <p:spPr>
          <a:xfrm>
            <a:off x="8358214" y="6072206"/>
            <a:ext cx="642942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8410485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857232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2">
                    <a:lumMod val="50000"/>
                  </a:schemeClr>
                </a:solidFill>
              </a:rPr>
              <a:t>PLUMB  BOB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27585" y="2564904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B0F0"/>
                </a:solidFill>
              </a:rPr>
              <a:t>In </a:t>
            </a:r>
            <a:r>
              <a:rPr lang="it-IT" sz="2400" dirty="0" err="1" smtClean="0">
                <a:solidFill>
                  <a:srgbClr val="00B0F0"/>
                </a:solidFill>
              </a:rPr>
              <a:t>antiquity</a:t>
            </a:r>
            <a:r>
              <a:rPr lang="it-IT" sz="2400" dirty="0" smtClean="0">
                <a:solidFill>
                  <a:srgbClr val="00B0F0"/>
                </a:solidFill>
              </a:rPr>
              <a:t> to trace a </a:t>
            </a:r>
            <a:r>
              <a:rPr lang="it-IT" sz="2400" dirty="0" err="1" smtClean="0">
                <a:solidFill>
                  <a:srgbClr val="00B0F0"/>
                </a:solidFill>
              </a:rPr>
              <a:t>vertical</a:t>
            </a:r>
            <a:r>
              <a:rPr lang="it-IT" sz="2400" dirty="0" smtClean="0">
                <a:solidFill>
                  <a:srgbClr val="00B0F0"/>
                </a:solidFill>
              </a:rPr>
              <a:t> line </a:t>
            </a:r>
            <a:r>
              <a:rPr lang="it-IT" sz="2400" dirty="0" err="1" smtClean="0">
                <a:solidFill>
                  <a:srgbClr val="00B0F0"/>
                </a:solidFill>
              </a:rPr>
              <a:t>were</a:t>
            </a:r>
            <a:r>
              <a:rPr lang="it-IT" sz="2400" dirty="0" smtClean="0">
                <a:solidFill>
                  <a:srgbClr val="00B0F0"/>
                </a:solidFill>
              </a:rPr>
              <a:t> </a:t>
            </a:r>
            <a:r>
              <a:rPr lang="it-IT" sz="2400" dirty="0" err="1" smtClean="0">
                <a:solidFill>
                  <a:srgbClr val="00B0F0"/>
                </a:solidFill>
              </a:rPr>
              <a:t>used</a:t>
            </a:r>
            <a:r>
              <a:rPr lang="it-IT" sz="2400" dirty="0" smtClean="0">
                <a:solidFill>
                  <a:srgbClr val="00B0F0"/>
                </a:solidFill>
              </a:rPr>
              <a:t> the </a:t>
            </a:r>
            <a:r>
              <a:rPr lang="it-IT" sz="2400" dirty="0" err="1" smtClean="0">
                <a:solidFill>
                  <a:srgbClr val="00B0F0"/>
                </a:solidFill>
              </a:rPr>
              <a:t>plumb</a:t>
            </a:r>
            <a:r>
              <a:rPr lang="it-IT" sz="2400" dirty="0" smtClean="0">
                <a:solidFill>
                  <a:srgbClr val="00B0F0"/>
                </a:solidFill>
              </a:rPr>
              <a:t> bob, </a:t>
            </a:r>
            <a:r>
              <a:rPr lang="it-IT" sz="2400" dirty="0" err="1" smtClean="0">
                <a:solidFill>
                  <a:srgbClr val="00B0F0"/>
                </a:solidFill>
              </a:rPr>
              <a:t>but</a:t>
            </a:r>
            <a:r>
              <a:rPr lang="it-IT" sz="2400" dirty="0" smtClean="0">
                <a:solidFill>
                  <a:srgbClr val="00B0F0"/>
                </a:solidFill>
              </a:rPr>
              <a:t> </a:t>
            </a:r>
            <a:r>
              <a:rPr lang="it-IT" sz="2400" dirty="0" err="1" smtClean="0">
                <a:solidFill>
                  <a:srgbClr val="00B0F0"/>
                </a:solidFill>
              </a:rPr>
              <a:t>today</a:t>
            </a:r>
            <a:r>
              <a:rPr lang="it-IT" sz="2400" dirty="0" smtClean="0">
                <a:solidFill>
                  <a:srgbClr val="00B0F0"/>
                </a:solidFill>
              </a:rPr>
              <a:t> </a:t>
            </a:r>
            <a:r>
              <a:rPr lang="it-IT" sz="2400" dirty="0" err="1" smtClean="0">
                <a:solidFill>
                  <a:srgbClr val="00B0F0"/>
                </a:solidFill>
              </a:rPr>
              <a:t>this</a:t>
            </a:r>
            <a:r>
              <a:rPr lang="it-IT" sz="2400" dirty="0" smtClean="0">
                <a:solidFill>
                  <a:srgbClr val="00B0F0"/>
                </a:solidFill>
              </a:rPr>
              <a:t> </a:t>
            </a:r>
            <a:r>
              <a:rPr lang="it-IT" sz="2400" dirty="0" err="1" smtClean="0">
                <a:solidFill>
                  <a:srgbClr val="00B0F0"/>
                </a:solidFill>
              </a:rPr>
              <a:t>is</a:t>
            </a:r>
            <a:r>
              <a:rPr lang="it-IT" sz="2400" dirty="0" smtClean="0">
                <a:solidFill>
                  <a:srgbClr val="00B0F0"/>
                </a:solidFill>
              </a:rPr>
              <a:t> an  obsolete </a:t>
            </a:r>
            <a:r>
              <a:rPr lang="it-IT" sz="2400" dirty="0" err="1" smtClean="0">
                <a:solidFill>
                  <a:srgbClr val="00B0F0"/>
                </a:solidFill>
              </a:rPr>
              <a:t>instrument</a:t>
            </a:r>
            <a:r>
              <a:rPr lang="it-IT" sz="2400" dirty="0" smtClean="0">
                <a:solidFill>
                  <a:srgbClr val="00B0F0"/>
                </a:solidFill>
              </a:rPr>
              <a:t>.</a:t>
            </a:r>
          </a:p>
          <a:p>
            <a:pPr algn="ctr"/>
            <a:r>
              <a:rPr lang="it-IT" sz="2400" dirty="0" err="1" smtClean="0">
                <a:solidFill>
                  <a:srgbClr val="00B0F0"/>
                </a:solidFill>
              </a:rPr>
              <a:t>It</a:t>
            </a:r>
            <a:r>
              <a:rPr lang="it-IT" sz="2400" dirty="0" smtClean="0">
                <a:solidFill>
                  <a:srgbClr val="00B0F0"/>
                </a:solidFill>
              </a:rPr>
              <a:t> </a:t>
            </a:r>
            <a:r>
              <a:rPr lang="it-IT" sz="2400" dirty="0" err="1" smtClean="0">
                <a:solidFill>
                  <a:srgbClr val="00B0F0"/>
                </a:solidFill>
              </a:rPr>
              <a:t>is</a:t>
            </a:r>
            <a:r>
              <a:rPr lang="it-IT" sz="2400" dirty="0" smtClean="0">
                <a:solidFill>
                  <a:srgbClr val="00B0F0"/>
                </a:solidFill>
              </a:rPr>
              <a:t> </a:t>
            </a:r>
            <a:r>
              <a:rPr lang="it-IT" sz="2400" dirty="0" err="1" smtClean="0">
                <a:solidFill>
                  <a:srgbClr val="00B0F0"/>
                </a:solidFill>
              </a:rPr>
              <a:t>formed</a:t>
            </a:r>
            <a:r>
              <a:rPr lang="it-IT" sz="2400" dirty="0" smtClean="0">
                <a:solidFill>
                  <a:srgbClr val="00B0F0"/>
                </a:solidFill>
              </a:rPr>
              <a:t> by a line with a mass on the </a:t>
            </a:r>
            <a:r>
              <a:rPr lang="it-IT" sz="2400" dirty="0" err="1" smtClean="0">
                <a:solidFill>
                  <a:srgbClr val="00B0F0"/>
                </a:solidFill>
              </a:rPr>
              <a:t>termination</a:t>
            </a:r>
            <a:r>
              <a:rPr lang="it-IT" sz="2400" dirty="0" smtClean="0">
                <a:solidFill>
                  <a:srgbClr val="00B0F0"/>
                </a:solidFill>
              </a:rPr>
              <a:t>.</a:t>
            </a:r>
            <a:endParaRPr lang="it-IT" sz="2400" dirty="0">
              <a:solidFill>
                <a:srgbClr val="00B0F0"/>
              </a:solidFill>
            </a:endParaRPr>
          </a:p>
        </p:txBody>
      </p:sp>
      <p:pic>
        <p:nvPicPr>
          <p:cNvPr id="2050" name="Picture 2" descr="http://www.studiotecnico-peci-nocentini.it/images/piomb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88840"/>
            <a:ext cx="2333625" cy="32956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8286776" y="6000768"/>
            <a:ext cx="714348" cy="7143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3462537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THEODOLITE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2000240"/>
            <a:ext cx="46434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optical-mechanical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topographic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instrument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formed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by a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telescope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graduated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circle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, alidade,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two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types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of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bubble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  <a:hlinkClick r:id="rId2" action="ppaction://hlinksldjump"/>
              </a:rPr>
              <a:t>level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three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leveling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screws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and a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lent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at 45°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that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give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us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a 90°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view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on the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floor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that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replaces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the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antiquated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plumb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bob.</a:t>
            </a:r>
          </a:p>
          <a:p>
            <a:pPr algn="ctr"/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main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task of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this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instrument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calculate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vertical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orizzontal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angles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3074" name="Picture 2" descr="http://www.topo-shop.com/media/catalog/product/cache/1/image/9df78eab33525d08d6e5fb8d27136e95/p/r/pro_03091407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9" y="1340768"/>
            <a:ext cx="3960440" cy="3960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agina iniziale 5">
            <a:hlinkClick r:id="" action="ppaction://hlinkshowjump?jump=firstslide" highlightClick="1"/>
          </p:cNvPr>
          <p:cNvSpPr/>
          <p:nvPr/>
        </p:nvSpPr>
        <p:spPr>
          <a:xfrm>
            <a:off x="8358214" y="5929330"/>
            <a:ext cx="642942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1150827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it-IT" dirty="0" smtClean="0"/>
              <a:t>TELESCOPE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29124" y="642918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CC9900"/>
                </a:solidFill>
              </a:rPr>
              <a:t>The </a:t>
            </a:r>
            <a:r>
              <a:rPr lang="it-IT" sz="2400" dirty="0" err="1" smtClean="0">
                <a:solidFill>
                  <a:srgbClr val="CC9900"/>
                </a:solidFill>
              </a:rPr>
              <a:t>telescope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is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formed</a:t>
            </a:r>
            <a:r>
              <a:rPr lang="it-IT" sz="2400" dirty="0" smtClean="0">
                <a:solidFill>
                  <a:srgbClr val="CC9900"/>
                </a:solidFill>
              </a:rPr>
              <a:t> by a system of </a:t>
            </a:r>
            <a:r>
              <a:rPr lang="it-IT" sz="2400" dirty="0" err="1" smtClean="0">
                <a:solidFill>
                  <a:srgbClr val="CC9900"/>
                </a:solidFill>
              </a:rPr>
              <a:t>lents</a:t>
            </a:r>
            <a:r>
              <a:rPr lang="it-IT" sz="2400" dirty="0">
                <a:solidFill>
                  <a:srgbClr val="CC9900"/>
                </a:solidFill>
              </a:rPr>
              <a:t> </a:t>
            </a:r>
            <a:r>
              <a:rPr lang="it-IT" sz="2400" dirty="0" smtClean="0">
                <a:solidFill>
                  <a:srgbClr val="CC9900"/>
                </a:solidFill>
              </a:rPr>
              <a:t>and </a:t>
            </a:r>
            <a:r>
              <a:rPr lang="it-IT" sz="2400" dirty="0" err="1">
                <a:solidFill>
                  <a:srgbClr val="CC9900"/>
                </a:solidFill>
              </a:rPr>
              <a:t>i</a:t>
            </a:r>
            <a:r>
              <a:rPr lang="it-IT" sz="2400" dirty="0" err="1" smtClean="0">
                <a:solidFill>
                  <a:srgbClr val="CC9900"/>
                </a:solidFill>
              </a:rPr>
              <a:t>t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is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used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to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magnify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smtClean="0">
                <a:solidFill>
                  <a:srgbClr val="CC9900"/>
                </a:solidFill>
              </a:rPr>
              <a:t>a </a:t>
            </a:r>
            <a:r>
              <a:rPr lang="it-IT" sz="2400" dirty="0" err="1" smtClean="0">
                <a:solidFill>
                  <a:srgbClr val="CC9900"/>
                </a:solidFill>
              </a:rPr>
              <a:t>point</a:t>
            </a:r>
            <a:r>
              <a:rPr lang="it-IT" sz="2400" dirty="0" smtClean="0">
                <a:solidFill>
                  <a:srgbClr val="CC9900"/>
                </a:solidFill>
              </a:rPr>
              <a:t> at a </a:t>
            </a:r>
            <a:r>
              <a:rPr lang="it-IT" sz="2400" dirty="0" err="1" smtClean="0">
                <a:solidFill>
                  <a:srgbClr val="CC9900"/>
                </a:solidFill>
              </a:rPr>
              <a:t>certain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distance</a:t>
            </a:r>
            <a:r>
              <a:rPr lang="it-IT" sz="2400" dirty="0" smtClean="0">
                <a:solidFill>
                  <a:srgbClr val="CC9900"/>
                </a:solidFill>
              </a:rPr>
              <a:t>. In the </a:t>
            </a:r>
            <a:r>
              <a:rPr lang="it-IT" sz="2400" dirty="0" err="1" smtClean="0">
                <a:solidFill>
                  <a:srgbClr val="CC9900"/>
                </a:solidFill>
              </a:rPr>
              <a:t>instrument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there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is</a:t>
            </a:r>
            <a:r>
              <a:rPr lang="it-IT" sz="2400" dirty="0" smtClean="0">
                <a:solidFill>
                  <a:srgbClr val="CC9900"/>
                </a:solidFill>
              </a:rPr>
              <a:t> a </a:t>
            </a:r>
            <a:r>
              <a:rPr lang="it-IT" sz="2400" dirty="0" err="1" smtClean="0">
                <a:solidFill>
                  <a:srgbClr val="CC9900"/>
                </a:solidFill>
              </a:rPr>
              <a:t>view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finder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tha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is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used</a:t>
            </a:r>
            <a:r>
              <a:rPr lang="it-IT" sz="2400" dirty="0" smtClean="0">
                <a:solidFill>
                  <a:srgbClr val="CC9900"/>
                </a:solidFill>
              </a:rPr>
              <a:t> for </a:t>
            </a:r>
            <a:r>
              <a:rPr lang="it-IT" sz="2400" dirty="0" err="1" smtClean="0">
                <a:solidFill>
                  <a:srgbClr val="CC9900"/>
                </a:solidFill>
              </a:rPr>
              <a:t>direct</a:t>
            </a:r>
            <a:r>
              <a:rPr lang="it-IT" sz="2400" dirty="0" smtClean="0">
                <a:solidFill>
                  <a:srgbClr val="CC9900"/>
                </a:solidFill>
              </a:rPr>
              <a:t> the </a:t>
            </a:r>
            <a:r>
              <a:rPr lang="it-IT" sz="2400" dirty="0" err="1" smtClean="0">
                <a:solidFill>
                  <a:srgbClr val="CC9900"/>
                </a:solidFill>
              </a:rPr>
              <a:t>crosshair</a:t>
            </a:r>
            <a:r>
              <a:rPr lang="it-IT" sz="2400" dirty="0" smtClean="0">
                <a:solidFill>
                  <a:srgbClr val="CC9900"/>
                </a:solidFill>
              </a:rPr>
              <a:t> at the center of the </a:t>
            </a:r>
            <a:r>
              <a:rPr lang="it-IT" sz="2400" dirty="0" err="1" smtClean="0">
                <a:solidFill>
                  <a:srgbClr val="CC9900"/>
                </a:solidFill>
              </a:rPr>
              <a:t>point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that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we</a:t>
            </a:r>
            <a:r>
              <a:rPr lang="it-IT" sz="2400" dirty="0" smtClean="0">
                <a:solidFill>
                  <a:srgbClr val="CC9900"/>
                </a:solidFill>
              </a:rPr>
              <a:t> </a:t>
            </a:r>
            <a:r>
              <a:rPr lang="it-IT" sz="2400" dirty="0" err="1" smtClean="0">
                <a:solidFill>
                  <a:srgbClr val="CC9900"/>
                </a:solidFill>
              </a:rPr>
              <a:t>want</a:t>
            </a:r>
            <a:r>
              <a:rPr lang="it-IT" sz="2400" dirty="0" smtClean="0">
                <a:solidFill>
                  <a:srgbClr val="CC9900"/>
                </a:solidFill>
              </a:rPr>
              <a:t> collimate.</a:t>
            </a:r>
            <a:endParaRPr lang="it-IT" sz="2400" dirty="0">
              <a:solidFill>
                <a:srgbClr val="CC9900"/>
              </a:solidFill>
            </a:endParaRPr>
          </a:p>
        </p:txBody>
      </p:sp>
      <p:pic>
        <p:nvPicPr>
          <p:cNvPr id="4098" name="Picture 2" descr="http://images.slideplayer.it/3/982959/slides/slide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67112"/>
            <a:ext cx="4387850" cy="3290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italgein.it/usati/L/DS-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2000240"/>
            <a:ext cx="3501342" cy="28238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agina iniziale 6">
            <a:hlinkClick r:id="" action="ppaction://hlinkshowjump?jump=firstslide" highlightClick="1"/>
          </p:cNvPr>
          <p:cNvSpPr/>
          <p:nvPr/>
        </p:nvSpPr>
        <p:spPr>
          <a:xfrm>
            <a:off x="0" y="6215082"/>
            <a:ext cx="642942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9286059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00430" y="500042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LEVEL</a:t>
            </a:r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57224" y="1857364"/>
            <a:ext cx="484959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There are </a:t>
            </a:r>
            <a:r>
              <a:rPr lang="it-IT" sz="2400" dirty="0" err="1" smtClean="0">
                <a:solidFill>
                  <a:schemeClr val="bg2">
                    <a:lumMod val="50000"/>
                  </a:schemeClr>
                </a:solidFill>
              </a:rPr>
              <a:t>two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2">
                    <a:lumMod val="50000"/>
                  </a:schemeClr>
                </a:solidFill>
              </a:rPr>
              <a:t>types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 of </a:t>
            </a:r>
            <a:r>
              <a:rPr lang="it-IT" sz="2400" dirty="0" err="1" smtClean="0">
                <a:solidFill>
                  <a:schemeClr val="bg2">
                    <a:lumMod val="50000"/>
                  </a:schemeClr>
                </a:solidFill>
              </a:rPr>
              <a:t>bubble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 level:</a:t>
            </a:r>
          </a:p>
          <a:p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/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 -    </a:t>
            </a:r>
            <a:r>
              <a:rPr lang="it-IT" sz="2400" dirty="0" err="1" smtClean="0">
                <a:solidFill>
                  <a:schemeClr val="bg2">
                    <a:lumMod val="50000"/>
                  </a:schemeClr>
                </a:solidFill>
              </a:rPr>
              <a:t>Sferic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 level </a:t>
            </a:r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it-IT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-    </a:t>
            </a:r>
            <a:r>
              <a:rPr lang="it-IT" sz="2400" dirty="0" err="1" smtClean="0">
                <a:solidFill>
                  <a:schemeClr val="bg2">
                    <a:lumMod val="50000"/>
                  </a:schemeClr>
                </a:solidFill>
              </a:rPr>
              <a:t>Plate</a:t>
            </a:r>
            <a:r>
              <a:rPr lang="it-IT" sz="2400" dirty="0" smtClean="0">
                <a:solidFill>
                  <a:schemeClr val="bg2">
                    <a:lumMod val="50000"/>
                  </a:schemeClr>
                </a:solidFill>
              </a:rPr>
              <a:t> level</a:t>
            </a:r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 descr="https://www.toolsshop.ch/media/catalog/product/cache/4/image/500x/9df78eab33525d08d6e5fb8d27136e95/b467492_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572008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geferplast.com/web/components/com_virtuemart/shop_image/product/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90" y="2357430"/>
            <a:ext cx="2880320" cy="15494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agina iniziale 5">
            <a:hlinkClick r:id="" action="ppaction://hlinkshowjump?jump=firstslide" highlightClick="1"/>
          </p:cNvPr>
          <p:cNvSpPr/>
          <p:nvPr/>
        </p:nvSpPr>
        <p:spPr>
          <a:xfrm>
            <a:off x="8429652" y="6143644"/>
            <a:ext cx="714348" cy="7143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Indietro o precedente 6">
            <a:hlinkClick r:id="rId4" action="ppaction://hlinksldjump" highlightClick="1"/>
          </p:cNvPr>
          <p:cNvSpPr/>
          <p:nvPr/>
        </p:nvSpPr>
        <p:spPr>
          <a:xfrm>
            <a:off x="7715272" y="6215058"/>
            <a:ext cx="642942" cy="64294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6261672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82055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92D050"/>
                </a:solidFill>
              </a:rPr>
              <a:t>MEASURING TAPE</a:t>
            </a: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132856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calculate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distance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, in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association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with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the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theodolite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use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the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measuring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tape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It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formed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by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calibrated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5">
                    <a:lumMod val="75000"/>
                  </a:schemeClr>
                </a:solidFill>
              </a:rPr>
              <a:t>tape</a:t>
            </a:r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it-IT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146" name="Picture 2" descr="http://www.tecnomarket.it/usati/r/RM2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1857364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colfert.com/Public/img/catalogo/products/zoom/img_3820061638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4072527"/>
            <a:ext cx="5064497" cy="27854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agina iniziale 5">
            <a:hlinkClick r:id="" action="ppaction://hlinkshowjump?jump=firstslide" highlightClick="1"/>
          </p:cNvPr>
          <p:cNvSpPr/>
          <p:nvPr/>
        </p:nvSpPr>
        <p:spPr>
          <a:xfrm>
            <a:off x="8501090" y="6143644"/>
            <a:ext cx="642910" cy="7143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332983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C3300"/>
                </a:solidFill>
              </a:rPr>
              <a:t>CALIBRATED STADIA </a:t>
            </a:r>
            <a:r>
              <a:rPr lang="it-IT" dirty="0" smtClean="0">
                <a:solidFill>
                  <a:srgbClr val="CC3300"/>
                </a:solidFill>
              </a:rPr>
              <a:t>ROD</a:t>
            </a:r>
            <a:endParaRPr lang="it-IT" dirty="0">
              <a:solidFill>
                <a:srgbClr val="CC33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1916832"/>
            <a:ext cx="3672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CC3300"/>
                </a:solidFill>
              </a:rPr>
              <a:t>The </a:t>
            </a:r>
            <a:r>
              <a:rPr lang="it-IT" sz="2400" dirty="0" err="1" smtClean="0">
                <a:solidFill>
                  <a:srgbClr val="CC3300"/>
                </a:solidFill>
              </a:rPr>
              <a:t>calibrated</a:t>
            </a:r>
            <a:r>
              <a:rPr lang="it-IT" sz="2400" dirty="0" smtClean="0">
                <a:solidFill>
                  <a:srgbClr val="CC3300"/>
                </a:solidFill>
              </a:rPr>
              <a:t> stadia </a:t>
            </a:r>
            <a:r>
              <a:rPr lang="it-IT" sz="2400" dirty="0" err="1" smtClean="0">
                <a:solidFill>
                  <a:srgbClr val="CC3300"/>
                </a:solidFill>
              </a:rPr>
              <a:t>rod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is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an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instrument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with</a:t>
            </a:r>
            <a:r>
              <a:rPr lang="it-IT" sz="2400" dirty="0" smtClean="0">
                <a:solidFill>
                  <a:srgbClr val="CC3300"/>
                </a:solidFill>
              </a:rPr>
              <a:t> a </a:t>
            </a:r>
            <a:r>
              <a:rPr lang="it-IT" sz="2400" dirty="0" err="1" smtClean="0">
                <a:solidFill>
                  <a:srgbClr val="CC3300"/>
                </a:solidFill>
              </a:rPr>
              <a:t>sensibility</a:t>
            </a:r>
            <a:r>
              <a:rPr lang="it-IT" sz="2400" dirty="0" smtClean="0">
                <a:solidFill>
                  <a:srgbClr val="CC3300"/>
                </a:solidFill>
              </a:rPr>
              <a:t> at  the </a:t>
            </a:r>
            <a:r>
              <a:rPr lang="it-IT" sz="2400" dirty="0" err="1" smtClean="0">
                <a:solidFill>
                  <a:srgbClr val="CC3300"/>
                </a:solidFill>
              </a:rPr>
              <a:t>tenth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of</a:t>
            </a:r>
            <a:r>
              <a:rPr lang="it-IT" sz="2400" dirty="0" smtClean="0">
                <a:solidFill>
                  <a:srgbClr val="CC3300"/>
                </a:solidFill>
              </a:rPr>
              <a:t> a </a:t>
            </a:r>
            <a:r>
              <a:rPr lang="it-IT" sz="2400" dirty="0" err="1" smtClean="0">
                <a:solidFill>
                  <a:srgbClr val="CC3300"/>
                </a:solidFill>
              </a:rPr>
              <a:t>millimeter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that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is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used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for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determine</a:t>
            </a:r>
            <a:r>
              <a:rPr lang="it-IT" sz="2400" dirty="0" smtClean="0">
                <a:solidFill>
                  <a:srgbClr val="CC3300"/>
                </a:solidFill>
              </a:rPr>
              <a:t> the </a:t>
            </a:r>
            <a:r>
              <a:rPr lang="it-IT" sz="2400" dirty="0" err="1" smtClean="0">
                <a:solidFill>
                  <a:srgbClr val="CC3300"/>
                </a:solidFill>
              </a:rPr>
              <a:t>height</a:t>
            </a:r>
            <a:r>
              <a:rPr lang="it-IT" sz="2400" dirty="0" smtClean="0">
                <a:solidFill>
                  <a:srgbClr val="CC3300"/>
                </a:solidFill>
              </a:rPr>
              <a:t> </a:t>
            </a:r>
            <a:r>
              <a:rPr lang="it-IT" sz="2400" dirty="0" err="1" smtClean="0">
                <a:solidFill>
                  <a:srgbClr val="CC3300"/>
                </a:solidFill>
              </a:rPr>
              <a:t>of</a:t>
            </a:r>
            <a:r>
              <a:rPr lang="it-IT" sz="2400" dirty="0" smtClean="0">
                <a:solidFill>
                  <a:srgbClr val="CC3300"/>
                </a:solidFill>
              </a:rPr>
              <a:t> a </a:t>
            </a:r>
            <a:r>
              <a:rPr lang="it-IT" sz="2400" dirty="0" err="1" smtClean="0">
                <a:solidFill>
                  <a:srgbClr val="CC3300"/>
                </a:solidFill>
              </a:rPr>
              <a:t>point</a:t>
            </a:r>
            <a:r>
              <a:rPr lang="it-IT" sz="2400" dirty="0" smtClean="0">
                <a:solidFill>
                  <a:srgbClr val="CC3300"/>
                </a:solidFill>
              </a:rPr>
              <a:t>.</a:t>
            </a:r>
            <a:endParaRPr lang="it-IT" sz="2400" dirty="0" smtClean="0">
              <a:solidFill>
                <a:srgbClr val="CC3300"/>
              </a:solidFill>
            </a:endParaRPr>
          </a:p>
          <a:p>
            <a:endParaRPr lang="it-IT" dirty="0"/>
          </a:p>
        </p:txBody>
      </p:sp>
      <p:pic>
        <p:nvPicPr>
          <p:cNvPr id="7170" name="Picture 2" descr="http://web.tiscali.it/robertisnc/sta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1785926"/>
            <a:ext cx="3533775" cy="4495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8572528" y="6215082"/>
            <a:ext cx="571472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74805048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TOTAL STATION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00034" y="2500306"/>
            <a:ext cx="3960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Total station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an electronic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theodolite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can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also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calculate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distance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between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the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instrument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and a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selected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point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. New generation of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instrument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can  be </a:t>
            </a:r>
            <a:r>
              <a:rPr lang="it-IT" sz="2400" dirty="0" err="1" smtClean="0">
                <a:solidFill>
                  <a:schemeClr val="accent1">
                    <a:lumMod val="75000"/>
                  </a:schemeClr>
                </a:solidFill>
              </a:rPr>
              <a:t>incorporated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 with 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GPS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</p:txBody>
      </p:sp>
      <p:pic>
        <p:nvPicPr>
          <p:cNvPr id="8196" name="Picture 4" descr="http://www.gmx-positioning.it/images/prodotti/elenco/ET-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84784"/>
            <a:ext cx="2955419" cy="41692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8429620" y="6143620"/>
            <a:ext cx="714380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1014985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1033</TotalTime>
  <Words>364</Words>
  <Application>Microsoft Office PowerPoint</Application>
  <PresentationFormat>Presentazione su schermo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Equinozio</vt:lpstr>
      <vt:lpstr>Diapositiva 1</vt:lpstr>
      <vt:lpstr>TRIPOD</vt:lpstr>
      <vt:lpstr>PLUMB  BOB</vt:lpstr>
      <vt:lpstr>THEODOLITE</vt:lpstr>
      <vt:lpstr>TELESCOPE </vt:lpstr>
      <vt:lpstr>LEVEL</vt:lpstr>
      <vt:lpstr>MEASURING TAPE</vt:lpstr>
      <vt:lpstr>CALIBRATED STADIA ROD</vt:lpstr>
      <vt:lpstr>TOTAL STATION</vt:lpstr>
      <vt:lpstr>GPS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Laterza</dc:creator>
  <cp:lastModifiedBy>Admin</cp:lastModifiedBy>
  <cp:revision>68</cp:revision>
  <dcterms:created xsi:type="dcterms:W3CDTF">2014-10-10T07:09:25Z</dcterms:created>
  <dcterms:modified xsi:type="dcterms:W3CDTF">2014-10-17T05:30:06Z</dcterms:modified>
</cp:coreProperties>
</file>