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7826"/>
    <a:srgbClr val="E1440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021FFC-2C21-444E-B1AA-ADCBBF006926}" type="datetimeFigureOut">
              <a:rPr lang="it-IT" smtClean="0"/>
              <a:pPr/>
              <a:t>16/10/2014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20BD61-3652-41DF-93CD-4C800737187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7000"/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643050"/>
            <a:ext cx="8458200" cy="1222375"/>
          </a:xfrm>
        </p:spPr>
        <p:txBody>
          <a:bodyPr>
            <a:noAutofit/>
          </a:bodyPr>
          <a:lstStyle/>
          <a:p>
            <a:r>
              <a:rPr lang="it-IT" sz="6600" dirty="0" smtClean="0">
                <a:solidFill>
                  <a:schemeClr val="accent3">
                    <a:lumMod val="75000"/>
                  </a:schemeClr>
                </a:solidFill>
              </a:rPr>
              <a:t>TOPOGRAPHIC INSTRUMENT</a:t>
            </a:r>
            <a:endParaRPr lang="it-IT" sz="6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1472" y="3357562"/>
            <a:ext cx="8215338" cy="2186006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The topography (from the </a:t>
            </a:r>
            <a:r>
              <a:rPr lang="en-US" sz="2400" dirty="0" err="1" smtClean="0">
                <a:solidFill>
                  <a:schemeClr val="tx1"/>
                </a:solidFill>
              </a:rPr>
              <a:t>greek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topos</a:t>
            </a:r>
            <a:r>
              <a:rPr lang="en-US" sz="2400" dirty="0" smtClean="0">
                <a:solidFill>
                  <a:schemeClr val="tx1"/>
                </a:solidFill>
              </a:rPr>
              <a:t>, place and </a:t>
            </a:r>
            <a:r>
              <a:rPr lang="en-US" sz="2400" dirty="0" err="1" smtClean="0">
                <a:solidFill>
                  <a:schemeClr val="tx1"/>
                </a:solidFill>
              </a:rPr>
              <a:t>graphein</a:t>
            </a:r>
            <a:r>
              <a:rPr lang="en-US" sz="2400" dirty="0" smtClean="0">
                <a:solidFill>
                  <a:schemeClr val="tx1"/>
                </a:solidFill>
              </a:rPr>
              <a:t>, write) is the science that studies the tools and methods of operation, both calculation and design, which are necessary to obtain a graphical representation, more or less detailed, of a part of Earth's surface.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The topography has an applied nature and draws its theoretical basis from pure sciences: mathematics, geometry and physics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6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6000" dirty="0" smtClean="0">
                <a:solidFill>
                  <a:srgbClr val="227826"/>
                </a:solidFill>
              </a:rPr>
              <a:t>TELESCOPE</a:t>
            </a:r>
            <a:endParaRPr lang="it-IT" sz="6000" dirty="0">
              <a:solidFill>
                <a:srgbClr val="227826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	È uno strumento topografico molto utilizzato nei rilievi topografici.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	È usato.. </a:t>
            </a:r>
            <a:r>
              <a:rPr lang="it-IT" dirty="0" smtClean="0"/>
              <a:t>Per misurare gli angoli con molta precisione e dentro di lui, ci sono due assi perpendicolari: l’asse orizzontale e l’asse verticale.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topographic</a:t>
            </a:r>
            <a:r>
              <a:rPr lang="it-IT" dirty="0" smtClean="0"/>
              <a:t> </a:t>
            </a:r>
            <a:r>
              <a:rPr lang="it-IT" dirty="0" err="1" smtClean="0"/>
              <a:t>istrument</a:t>
            </a:r>
            <a:r>
              <a:rPr lang="it-IT" dirty="0" smtClean="0"/>
              <a:t> and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much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in the </a:t>
            </a:r>
            <a:r>
              <a:rPr lang="it-IT" dirty="0" err="1" smtClean="0"/>
              <a:t>topographic</a:t>
            </a:r>
            <a:r>
              <a:rPr lang="it-IT" dirty="0" smtClean="0"/>
              <a:t> </a:t>
            </a:r>
            <a:r>
              <a:rPr lang="it-IT" dirty="0" err="1" smtClean="0"/>
              <a:t>surveys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	</a:t>
            </a:r>
            <a:r>
              <a:rPr lang="it-IT" dirty="0" err="1" smtClean="0">
                <a:solidFill>
                  <a:srgbClr val="FF0000"/>
                </a:solidFill>
              </a:rPr>
              <a:t>It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is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used</a:t>
            </a:r>
            <a:r>
              <a:rPr lang="it-IT" dirty="0" smtClean="0">
                <a:solidFill>
                  <a:srgbClr val="FF0000"/>
                </a:solidFill>
              </a:rPr>
              <a:t>..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measure</a:t>
            </a:r>
            <a:r>
              <a:rPr lang="it-IT" dirty="0" smtClean="0"/>
              <a:t> the angle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great</a:t>
            </a:r>
            <a:r>
              <a:rPr lang="it-IT" dirty="0" smtClean="0"/>
              <a:t> </a:t>
            </a:r>
            <a:r>
              <a:rPr lang="it-IT" dirty="0" err="1" smtClean="0"/>
              <a:t>precision</a:t>
            </a:r>
            <a:r>
              <a:rPr lang="it-IT" dirty="0" smtClean="0"/>
              <a:t> and </a:t>
            </a:r>
            <a:r>
              <a:rPr lang="it-IT" dirty="0" err="1" smtClean="0"/>
              <a:t>within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, </a:t>
            </a:r>
            <a:r>
              <a:rPr lang="it-IT" dirty="0" err="1" smtClean="0"/>
              <a:t>there</a:t>
            </a:r>
            <a:r>
              <a:rPr lang="it-IT" dirty="0" smtClean="0"/>
              <a:t> are </a:t>
            </a:r>
            <a:r>
              <a:rPr lang="it-IT" dirty="0" err="1" smtClean="0"/>
              <a:t>two</a:t>
            </a:r>
            <a:r>
              <a:rPr lang="it-IT" dirty="0" smtClean="0"/>
              <a:t> </a:t>
            </a:r>
            <a:r>
              <a:rPr lang="it-IT" dirty="0" err="1" smtClean="0"/>
              <a:t>perpendicular</a:t>
            </a:r>
            <a:r>
              <a:rPr lang="it-IT" dirty="0" smtClean="0"/>
              <a:t> </a:t>
            </a:r>
            <a:r>
              <a:rPr lang="it-IT" dirty="0" err="1" smtClean="0"/>
              <a:t>axes</a:t>
            </a:r>
            <a:r>
              <a:rPr lang="it-IT" dirty="0" smtClean="0"/>
              <a:t>: the </a:t>
            </a:r>
            <a:r>
              <a:rPr lang="it-IT" dirty="0" err="1" smtClean="0"/>
              <a:t>horizontal</a:t>
            </a:r>
            <a:r>
              <a:rPr lang="it-IT" dirty="0" smtClean="0"/>
              <a:t> </a:t>
            </a:r>
            <a:r>
              <a:rPr lang="it-IT" dirty="0" err="1" smtClean="0"/>
              <a:t>axis</a:t>
            </a:r>
            <a:r>
              <a:rPr lang="it-IT" dirty="0" smtClean="0"/>
              <a:t> and </a:t>
            </a:r>
            <a:r>
              <a:rPr lang="it-IT" dirty="0" err="1" smtClean="0"/>
              <a:t>vertical</a:t>
            </a:r>
            <a:r>
              <a:rPr lang="it-IT" dirty="0" smtClean="0"/>
              <a:t> </a:t>
            </a:r>
            <a:r>
              <a:rPr lang="it-IT" dirty="0" err="1" smtClean="0"/>
              <a:t>axis</a:t>
            </a:r>
            <a:r>
              <a:rPr lang="it-IT" dirty="0" smtClean="0"/>
              <a:t>.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7" name="Connettore 1 6"/>
          <p:cNvCxnSpPr>
            <a:stCxn id="2" idx="2"/>
          </p:cNvCxnSpPr>
          <p:nvPr/>
        </p:nvCxnSpPr>
        <p:spPr>
          <a:xfrm rot="16200000" flipH="1">
            <a:off x="1750219" y="3964781"/>
            <a:ext cx="5715000" cy="7143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sz="4400" dirty="0" smtClean="0">
                <a:solidFill>
                  <a:srgbClr val="FF0000"/>
                </a:solidFill>
              </a:rPr>
              <a:t>THIS PROJECT WAS DONE BY:</a:t>
            </a:r>
          </a:p>
          <a:p>
            <a:pPr>
              <a:buNone/>
            </a:pPr>
            <a:r>
              <a:rPr lang="it-IT" dirty="0" smtClean="0"/>
              <a:t>- ALESSIA PANARO</a:t>
            </a:r>
          </a:p>
          <a:p>
            <a:pPr>
              <a:buNone/>
            </a:pPr>
            <a:r>
              <a:rPr lang="it-IT" dirty="0" smtClean="0"/>
              <a:t>-FERRULLI VITO</a:t>
            </a:r>
            <a:endParaRPr lang="it-IT" b="1" dirty="0" smtClean="0"/>
          </a:p>
          <a:p>
            <a:pPr>
              <a:buNone/>
            </a:pPr>
            <a:r>
              <a:rPr lang="it-IT" dirty="0" smtClean="0"/>
              <a:t>- ARDINO NICOLA</a:t>
            </a:r>
          </a:p>
          <a:p>
            <a:pPr>
              <a:buNone/>
            </a:pPr>
            <a:r>
              <a:rPr lang="it-IT" dirty="0" smtClean="0"/>
              <a:t>-DIMOLA NICOLA</a:t>
            </a:r>
          </a:p>
          <a:p>
            <a:pPr>
              <a:buNone/>
            </a:pPr>
            <a:r>
              <a:rPr lang="it-IT" dirty="0" smtClean="0"/>
              <a:t>-CASIELLO FRANCESCO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					THANK YOU!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9000"/>
            <a:lum/>
          </a:blip>
          <a:srcRect/>
          <a:stretch>
            <a:fillRect t="-46000" b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9406" cy="1143000"/>
          </a:xfrm>
        </p:spPr>
        <p:txBody>
          <a:bodyPr>
            <a:normAutofit/>
          </a:bodyPr>
          <a:lstStyle/>
          <a:p>
            <a:pPr algn="ctr"/>
            <a:r>
              <a:rPr lang="it-IT" sz="6000" dirty="0" smtClean="0">
                <a:solidFill>
                  <a:srgbClr val="C00000"/>
                </a:solidFill>
              </a:rPr>
              <a:t>PLUMB BOB</a:t>
            </a:r>
            <a:endParaRPr lang="it-IT" sz="6000" dirty="0">
              <a:solidFill>
                <a:srgbClr val="C0000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quarter" idx="1"/>
          </p:nvPr>
        </p:nvSpPr>
        <p:spPr>
          <a:xfrm>
            <a:off x="0" y="1643050"/>
            <a:ext cx="4572032" cy="46634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 smtClean="0"/>
              <a:t>    </a:t>
            </a:r>
            <a:r>
              <a:rPr lang="en-US" sz="2400" dirty="0" smtClean="0"/>
              <a:t>A </a:t>
            </a:r>
            <a:r>
              <a:rPr lang="en-US" sz="2400" b="1" dirty="0" smtClean="0"/>
              <a:t>plumb-bob</a:t>
            </a:r>
            <a:r>
              <a:rPr lang="en-US" sz="2400" dirty="0" smtClean="0"/>
              <a:t> or a </a:t>
            </a:r>
            <a:r>
              <a:rPr lang="en-US" sz="2400" b="1" dirty="0" smtClean="0"/>
              <a:t>plummet</a:t>
            </a:r>
            <a:r>
              <a:rPr lang="en-US" sz="2400" dirty="0" smtClean="0"/>
              <a:t> is a weight, usually with a pointed tip on the bottom, that is suspended from a string and used as a vertical reference line, or </a:t>
            </a:r>
            <a:r>
              <a:rPr lang="en-US" sz="2400" b="1" dirty="0" smtClean="0"/>
              <a:t>plumb-line</a:t>
            </a:r>
            <a:r>
              <a:rPr lang="en-US" sz="2400" dirty="0" smtClean="0"/>
              <a:t>. It is essentially the vertical equivalent of a water level.</a:t>
            </a:r>
            <a:endParaRPr lang="it-IT" sz="2400" dirty="0" smtClean="0"/>
          </a:p>
          <a:p>
            <a:pPr>
              <a:buNone/>
            </a:pPr>
            <a:r>
              <a:rPr lang="en-US" sz="2400" dirty="0" smtClean="0"/>
              <a:t>    The instrument has been used since at least the time of ancient Egypt to ensure that constructions are "</a:t>
            </a:r>
            <a:r>
              <a:rPr lang="en-US" sz="2400" dirty="0" smtClean="0">
                <a:solidFill>
                  <a:srgbClr val="FF0000"/>
                </a:solidFill>
              </a:rPr>
              <a:t>plumb</a:t>
            </a:r>
            <a:r>
              <a:rPr lang="en-US" sz="2400" dirty="0" smtClean="0"/>
              <a:t>", or vertical. 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It is used.. </a:t>
            </a:r>
            <a:r>
              <a:rPr lang="en-US" sz="2400" dirty="0" smtClean="0"/>
              <a:t>to make vertical the instrument by placing it under the instrument and </a:t>
            </a:r>
            <a:r>
              <a:rPr lang="en-US" sz="2400" dirty="0" err="1" smtClean="0"/>
              <a:t>centring</a:t>
            </a:r>
            <a:r>
              <a:rPr lang="en-US" sz="2400" dirty="0" smtClean="0"/>
              <a:t> the point.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sz="2000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>
          <a:xfrm>
            <a:off x="4643438" y="1428736"/>
            <a:ext cx="4500562" cy="46634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100" dirty="0" smtClean="0"/>
              <a:t>	Un filo a piombo o piombo è un peso, di solito con una punta aguzza sul fondo, che è sospesa da una stringa e utilizzata come linea di riferimento verticale, o filo a piombo. È essenzialmente l'equivalente verticale del livello dell’acqua.</a:t>
            </a:r>
          </a:p>
          <a:p>
            <a:pPr>
              <a:buNone/>
            </a:pPr>
            <a:r>
              <a:rPr lang="it-IT" sz="2100" dirty="0" smtClean="0"/>
              <a:t>	Lo strumento è stato utilizzato almeno dal tempo dell'antico Egitto al fine di garantire che le costruzioni siano "a piombo", o verticali.</a:t>
            </a:r>
          </a:p>
          <a:p>
            <a:pPr>
              <a:buNone/>
            </a:pPr>
            <a:r>
              <a:rPr lang="it-IT" sz="2100" dirty="0" smtClean="0">
                <a:solidFill>
                  <a:srgbClr val="FF0000"/>
                </a:solidFill>
              </a:rPr>
              <a:t>	È usato.. </a:t>
            </a:r>
            <a:r>
              <a:rPr lang="it-IT" sz="2100" dirty="0" smtClean="0"/>
              <a:t>Per rendere lo strumento verticale posizionandolo sotto lo strumento e centrando il punto.</a:t>
            </a:r>
            <a:endParaRPr lang="it-IT" sz="2100" dirty="0">
              <a:solidFill>
                <a:srgbClr val="FF0000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 rot="5400000">
            <a:off x="1964525" y="4107649"/>
            <a:ext cx="550070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it-IT" sz="6000" dirty="0" smtClean="0">
                <a:solidFill>
                  <a:schemeClr val="accent4">
                    <a:lumMod val="75000"/>
                  </a:schemeClr>
                </a:solidFill>
              </a:rPr>
              <a:t>CROSSHAIRS</a:t>
            </a:r>
            <a:endParaRPr lang="it-IT" sz="6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-214346" y="1357298"/>
            <a:ext cx="4643470" cy="493776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A </a:t>
            </a:r>
            <a:r>
              <a:rPr lang="en-US" dirty="0" err="1" smtClean="0"/>
              <a:t>reticle</a:t>
            </a:r>
            <a:r>
              <a:rPr lang="en-US" dirty="0" smtClean="0"/>
              <a:t> , or reticule (from Latin reticulum , meaning "net"), is a net of fine lines or fibers in the eyepiece of a sighting device, such as a telescope, a telescopic sight , a microscope, or the screen of an oscilloscope. Crosshairs are most commonly represented as intersecting lines in the shape of a cross, “+”.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It is used..  </a:t>
            </a:r>
            <a:r>
              <a:rPr lang="en-US" dirty="0" smtClean="0"/>
              <a:t>To centre the </a:t>
            </a:r>
            <a:r>
              <a:rPr lang="en-US" dirty="0" err="1" smtClean="0"/>
              <a:t>immages</a:t>
            </a:r>
            <a:r>
              <a:rPr lang="en-US" dirty="0" smtClean="0"/>
              <a:t> which we have to aim.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357686" y="1285860"/>
            <a:ext cx="4929190" cy="53578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	Un </a:t>
            </a:r>
            <a:r>
              <a:rPr lang="it-IT" b="1" dirty="0" smtClean="0"/>
              <a:t>reticolo</a:t>
            </a:r>
            <a:r>
              <a:rPr lang="it-IT" dirty="0" smtClean="0"/>
              <a:t> ,o </a:t>
            </a:r>
            <a:r>
              <a:rPr lang="it-IT" b="1" dirty="0" smtClean="0"/>
              <a:t>reticolo</a:t>
            </a:r>
            <a:r>
              <a:rPr lang="it-IT" dirty="0" smtClean="0"/>
              <a:t> (dal latino </a:t>
            </a:r>
            <a:r>
              <a:rPr lang="it-IT" i="1" dirty="0" smtClean="0"/>
              <a:t>reticolo</a:t>
            </a:r>
            <a:r>
              <a:rPr lang="it-IT" dirty="0" smtClean="0"/>
              <a:t> , che significa "rete"),  è una rete di linee sottili o fibre in l'oculare di un dispositivo di puntamento, come ad esempio un telescopio, un cannocchiale , un microscopio, o lo schermo di un oscilloscopio.</a:t>
            </a:r>
          </a:p>
          <a:p>
            <a:pPr>
              <a:buNone/>
            </a:pPr>
            <a:r>
              <a:rPr lang="it-IT" dirty="0" smtClean="0"/>
              <a:t>   I mirini sono più comunemente rappresentati come linee che si intersecano a forma di croce, “+”.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	È usato.. </a:t>
            </a:r>
            <a:r>
              <a:rPr lang="it-IT" dirty="0" smtClean="0"/>
              <a:t>Per centrare le immagini che noi dobbiamo puntare.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 rot="5400000">
            <a:off x="1643054" y="4071930"/>
            <a:ext cx="5572140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8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6000" dirty="0" smtClean="0">
                <a:solidFill>
                  <a:srgbClr val="FF0000"/>
                </a:solidFill>
              </a:rPr>
              <a:t>TAPE MEASURE</a:t>
            </a:r>
            <a:endParaRPr lang="it-IT" sz="60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28596" y="1643050"/>
            <a:ext cx="4041648" cy="49377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A tape measure or measuring tape is a flexible ruler. It consists of a ribbon of cloth, plastic, fiber glass, or metal strip with linear-measurement markings. It is a common measuring tool.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It is used.. </a:t>
            </a:r>
            <a:r>
              <a:rPr lang="en-US" dirty="0" smtClean="0"/>
              <a:t>To measure every </a:t>
            </a:r>
            <a:r>
              <a:rPr lang="en-US" dirty="0" err="1" smtClean="0"/>
              <a:t>lenght</a:t>
            </a:r>
            <a:r>
              <a:rPr lang="en-US" dirty="0" smtClean="0"/>
              <a:t> up to a distance of 100 meters.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	Una misura di nastro o nastro di misurazione è un righello flessibile. È costituito da un nastro di stoffa, plastica, fibre di vetro, o nastro metallico con marcature lineari di misura. Si tratta di uno strumento di misura comune. 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	È usato.. </a:t>
            </a:r>
            <a:r>
              <a:rPr lang="it-IT" dirty="0" smtClean="0"/>
              <a:t>Per misurare ogni lunghezza fino a una distanza di 100 metri.</a:t>
            </a:r>
          </a:p>
        </p:txBody>
      </p:sp>
      <p:cxnSp>
        <p:nvCxnSpPr>
          <p:cNvPr id="6" name="Connettore 1 5"/>
          <p:cNvCxnSpPr>
            <a:stCxn id="2" idx="2"/>
          </p:cNvCxnSpPr>
          <p:nvPr/>
        </p:nvCxnSpPr>
        <p:spPr>
          <a:xfrm rot="5400000">
            <a:off x="1714500" y="4000500"/>
            <a:ext cx="5715000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2000" b="-6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914400"/>
          </a:xfrm>
        </p:spPr>
        <p:txBody>
          <a:bodyPr>
            <a:noAutofit/>
          </a:bodyPr>
          <a:lstStyle/>
          <a:p>
            <a:r>
              <a:rPr lang="it-IT" sz="4600" dirty="0" smtClean="0"/>
              <a:t>CALIBRATED STADIA ROD</a:t>
            </a:r>
            <a:endParaRPr lang="it-IT" sz="46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00034" y="1500174"/>
            <a:ext cx="4041648" cy="49377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 	</a:t>
            </a:r>
            <a:r>
              <a:rPr lang="en-US" dirty="0" smtClean="0"/>
              <a:t>Topographer's rods are special purpose rods used to ease conducting topographical surveys. The rod has the zero mark at mid-height and the graduations increase in both directions away from the mid-height.</a:t>
            </a:r>
            <a:endParaRPr lang="it-IT" dirty="0" smtClean="0"/>
          </a:p>
          <a:p>
            <a:pPr>
              <a:buNone/>
            </a:pPr>
            <a:r>
              <a:rPr lang="en-US" dirty="0" smtClean="0"/>
              <a:t>	In use, the rod is adjusted so that the zero point is level with the instrument (or the surveyor's eye if he is using a hand level for low-resolution work).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It is used.. </a:t>
            </a:r>
            <a:r>
              <a:rPr lang="en-US" dirty="0" smtClean="0"/>
              <a:t>To measure vertical measure.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3438" y="1501880"/>
            <a:ext cx="4041648" cy="535612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	Le aste topografiche sono speciali aste utilizzate per facilitare lo svolgimento di rilievi topografici. L'asta ha la tacca di zero a metà altezza e le graduazioni aumento in entrambe le direzioni da metà altezza. </a:t>
            </a:r>
          </a:p>
          <a:p>
            <a:pPr>
              <a:buNone/>
            </a:pPr>
            <a:r>
              <a:rPr lang="it-IT" dirty="0" smtClean="0"/>
              <a:t>	In uso, l'asta è regolata in modo che il punto zero sia a livello con lo strumento (o l'occhio del geometra se sta usando un livello di mano per un lavoro a bassa risoluzione).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	È usato.. </a:t>
            </a:r>
            <a:r>
              <a:rPr lang="it-IT" dirty="0" smtClean="0"/>
              <a:t>Per misurare misure verticali.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6" name="Connettore 1 5"/>
          <p:cNvCxnSpPr>
            <a:stCxn id="2" idx="2"/>
          </p:cNvCxnSpPr>
          <p:nvPr/>
        </p:nvCxnSpPr>
        <p:spPr>
          <a:xfrm rot="16200000" flipH="1">
            <a:off x="1764481" y="3979043"/>
            <a:ext cx="5729310" cy="28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l="18000" t="-53000" r="-21000" b="-5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6000" dirty="0" smtClean="0">
                <a:solidFill>
                  <a:srgbClr val="00B050"/>
                </a:solidFill>
              </a:rPr>
              <a:t>TOTAL STATION</a:t>
            </a:r>
            <a:endParaRPr lang="it-IT" sz="6000" dirty="0">
              <a:solidFill>
                <a:srgbClr val="00B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 total station or TST (total station </a:t>
            </a:r>
            <a:r>
              <a:rPr lang="en-US" dirty="0" err="1" smtClean="0"/>
              <a:t>theodolite</a:t>
            </a:r>
            <a:r>
              <a:rPr lang="en-US" dirty="0" smtClean="0"/>
              <a:t>) is an electronic/optical instrument used in modern surveying and building construction.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It is used.. </a:t>
            </a:r>
            <a:r>
              <a:rPr lang="en-US" dirty="0" smtClean="0"/>
              <a:t>To measure distances, angles and different levels.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Una stazione totale o TST( stazione totale teodolite) è uno strumento elettronico/ottico usato nei moderni rilievi e costruzioni.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	È usato.. </a:t>
            </a:r>
            <a:r>
              <a:rPr lang="it-IT" dirty="0" smtClean="0"/>
              <a:t>Per misurare distanze, angoli e livelli differenti.</a:t>
            </a:r>
            <a:endParaRPr lang="it-IT" dirty="0" smtClean="0">
              <a:solidFill>
                <a:srgbClr val="FF0000"/>
              </a:solidFill>
            </a:endParaRPr>
          </a:p>
        </p:txBody>
      </p:sp>
      <p:cxnSp>
        <p:nvCxnSpPr>
          <p:cNvPr id="6" name="Connettore 1 5"/>
          <p:cNvCxnSpPr>
            <a:stCxn id="2" idx="2"/>
          </p:cNvCxnSpPr>
          <p:nvPr/>
        </p:nvCxnSpPr>
        <p:spPr>
          <a:xfrm rot="5400000">
            <a:off x="1714500" y="4000500"/>
            <a:ext cx="571500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7000"/>
            <a:lum/>
          </a:blip>
          <a:srcRect/>
          <a:stretch>
            <a:fillRect t="-47000" b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6000" dirty="0" smtClean="0">
                <a:solidFill>
                  <a:srgbClr val="E14405"/>
                </a:solidFill>
              </a:rPr>
              <a:t>TRIPPOD</a:t>
            </a:r>
            <a:endParaRPr lang="it-IT" sz="6000" dirty="0">
              <a:solidFill>
                <a:srgbClr val="E14405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3 regular </a:t>
            </a:r>
            <a:r>
              <a:rPr lang="it-IT" dirty="0" err="1" smtClean="0"/>
              <a:t>legs</a:t>
            </a:r>
            <a:r>
              <a:rPr lang="it-IT" dirty="0" smtClean="0"/>
              <a:t> and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a base on </a:t>
            </a:r>
            <a:r>
              <a:rPr lang="it-IT" dirty="0" err="1" smtClean="0"/>
              <a:t>wich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can put the </a:t>
            </a:r>
            <a:r>
              <a:rPr lang="it-IT" dirty="0" err="1" smtClean="0"/>
              <a:t>instrument</a:t>
            </a:r>
            <a:r>
              <a:rPr lang="it-IT" dirty="0" smtClean="0"/>
              <a:t> (</a:t>
            </a:r>
            <a:r>
              <a:rPr lang="it-IT" dirty="0" err="1" smtClean="0"/>
              <a:t>theodolite</a:t>
            </a:r>
            <a:r>
              <a:rPr lang="it-IT" dirty="0" smtClean="0"/>
              <a:t> or total station).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	</a:t>
            </a:r>
            <a:r>
              <a:rPr lang="it-IT" dirty="0" err="1" smtClean="0">
                <a:solidFill>
                  <a:srgbClr val="FF0000"/>
                </a:solidFill>
              </a:rPr>
              <a:t>It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is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used</a:t>
            </a:r>
            <a:r>
              <a:rPr lang="it-IT" dirty="0" smtClean="0">
                <a:solidFill>
                  <a:srgbClr val="FF0000"/>
                </a:solidFill>
              </a:rPr>
              <a:t>..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make</a:t>
            </a:r>
            <a:r>
              <a:rPr lang="it-IT" dirty="0" smtClean="0"/>
              <a:t> </a:t>
            </a:r>
            <a:r>
              <a:rPr lang="it-IT" dirty="0" err="1" smtClean="0"/>
              <a:t>vertical</a:t>
            </a:r>
            <a:r>
              <a:rPr lang="it-IT" dirty="0" smtClean="0"/>
              <a:t> the </a:t>
            </a:r>
            <a:r>
              <a:rPr lang="it-IT" dirty="0" err="1" smtClean="0"/>
              <a:t>instrument</a:t>
            </a:r>
            <a:r>
              <a:rPr lang="it-IT" dirty="0" smtClean="0"/>
              <a:t> </a:t>
            </a:r>
            <a:r>
              <a:rPr lang="it-IT" dirty="0" err="1" smtClean="0"/>
              <a:t>axe</a:t>
            </a:r>
            <a:r>
              <a:rPr lang="it-IT" dirty="0" smtClean="0"/>
              <a:t> and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raise</a:t>
            </a:r>
            <a:r>
              <a:rPr lang="it-IT" dirty="0" smtClean="0"/>
              <a:t> the </a:t>
            </a:r>
            <a:r>
              <a:rPr lang="it-IT" dirty="0" err="1" smtClean="0"/>
              <a:t>instrument</a:t>
            </a:r>
            <a:r>
              <a:rPr lang="it-IT" dirty="0" smtClean="0"/>
              <a:t> </a:t>
            </a:r>
            <a:r>
              <a:rPr lang="it-IT" dirty="0" err="1" smtClean="0"/>
              <a:t>from</a:t>
            </a:r>
            <a:r>
              <a:rPr lang="it-IT" dirty="0" smtClean="0"/>
              <a:t> </a:t>
            </a:r>
            <a:r>
              <a:rPr lang="it-IT" dirty="0" err="1" smtClean="0"/>
              <a:t>ground</a:t>
            </a:r>
            <a:r>
              <a:rPr lang="it-IT" dirty="0" smtClean="0"/>
              <a:t>.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Ha 3 gambe regolabili e ha una base sulla quale tu puoi poggiare lo strumento (teodolite o stazione totale).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	È usato.. </a:t>
            </a:r>
            <a:r>
              <a:rPr lang="it-IT" dirty="0" smtClean="0"/>
              <a:t>Per rendere verticale l’asse dello strumento e per sollevare lo strumento dal terreno.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6" name="Connettore 1 5"/>
          <p:cNvCxnSpPr>
            <a:stCxn id="2" idx="2"/>
          </p:cNvCxnSpPr>
          <p:nvPr/>
        </p:nvCxnSpPr>
        <p:spPr>
          <a:xfrm rot="5400000">
            <a:off x="1678781" y="3964781"/>
            <a:ext cx="5715000" cy="7143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3000"/>
            <a:lum/>
          </a:blip>
          <a:srcRect/>
          <a:stretch>
            <a:fillRect l="-36000" r="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6000" dirty="0" smtClean="0">
                <a:solidFill>
                  <a:schemeClr val="accent5">
                    <a:lumMod val="75000"/>
                  </a:schemeClr>
                </a:solidFill>
              </a:rPr>
              <a:t>THEODOLITE</a:t>
            </a:r>
            <a:endParaRPr lang="it-IT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Theodolites</a:t>
            </a:r>
            <a:r>
              <a:rPr lang="en-US" dirty="0" smtClean="0"/>
              <a:t> are used mainly for surveying applications, and have been adapted for specialized purposes in fields like meteorology and rocket launch technology.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It is used.. </a:t>
            </a:r>
            <a:r>
              <a:rPr lang="en-US" dirty="0" smtClean="0"/>
              <a:t>To measure vertical and </a:t>
            </a:r>
            <a:r>
              <a:rPr lang="en-US" dirty="0" err="1" smtClean="0"/>
              <a:t>horizzontal</a:t>
            </a:r>
            <a:r>
              <a:rPr lang="en-US" dirty="0" smtClean="0"/>
              <a:t> angles.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I Teodoliti sono utilizzati principalmente per il rilevamento di applicazioni, e sono stati adattati per scopi specializzati in campi come la meteorologia e il lancio di un razzo tecnologico.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	È usato.. </a:t>
            </a:r>
            <a:r>
              <a:rPr lang="it-IT" dirty="0" smtClean="0"/>
              <a:t>Per misurare angoli verticali e orizzontali.</a:t>
            </a:r>
            <a:endParaRPr lang="it-IT" dirty="0">
              <a:solidFill>
                <a:srgbClr val="FF0000"/>
              </a:solidFill>
            </a:endParaRPr>
          </a:p>
        </p:txBody>
      </p:sp>
      <p:cxnSp>
        <p:nvCxnSpPr>
          <p:cNvPr id="6" name="Connettore 1 5"/>
          <p:cNvCxnSpPr>
            <a:stCxn id="2" idx="2"/>
          </p:cNvCxnSpPr>
          <p:nvPr/>
        </p:nvCxnSpPr>
        <p:spPr>
          <a:xfrm rot="5400000">
            <a:off x="1714500" y="4000500"/>
            <a:ext cx="5715000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8000"/>
            <a:lum/>
          </a:blip>
          <a:srcRect/>
          <a:stretch>
            <a:fillRect l="-33000" t="-25000" r="22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6000" dirty="0" smtClean="0">
                <a:solidFill>
                  <a:srgbClr val="FFFF00"/>
                </a:solidFill>
              </a:rPr>
              <a:t>LEVEL</a:t>
            </a:r>
            <a:endParaRPr lang="it-IT" sz="6000" dirty="0">
              <a:solidFill>
                <a:srgbClr val="FFFF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	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consists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a </a:t>
            </a:r>
            <a:r>
              <a:rPr lang="it-IT" dirty="0" err="1" smtClean="0"/>
              <a:t>telescope</a:t>
            </a:r>
            <a:r>
              <a:rPr lang="it-IT" dirty="0" smtClean="0"/>
              <a:t> </a:t>
            </a:r>
            <a:r>
              <a:rPr lang="it-IT" dirty="0" err="1" smtClean="0"/>
              <a:t>fitted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a </a:t>
            </a:r>
            <a:r>
              <a:rPr lang="it-IT" dirty="0" err="1" smtClean="0"/>
              <a:t>spirit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r>
              <a:rPr lang="it-IT" dirty="0" smtClean="0"/>
              <a:t> and </a:t>
            </a:r>
            <a:r>
              <a:rPr lang="it-IT" dirty="0" err="1" smtClean="0"/>
              <a:t>generally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mounted</a:t>
            </a:r>
            <a:r>
              <a:rPr lang="it-IT" dirty="0" smtClean="0"/>
              <a:t> on a </a:t>
            </a:r>
            <a:r>
              <a:rPr lang="it-IT" dirty="0" err="1" smtClean="0"/>
              <a:t>trippod</a:t>
            </a:r>
            <a:r>
              <a:rPr lang="it-IT" dirty="0" smtClean="0"/>
              <a:t>.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used</a:t>
            </a:r>
            <a:r>
              <a:rPr lang="it-IT" dirty="0" smtClean="0"/>
              <a:t> in </a:t>
            </a:r>
            <a:r>
              <a:rPr lang="it-IT" dirty="0" err="1" smtClean="0"/>
              <a:t>combination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a </a:t>
            </a:r>
            <a:r>
              <a:rPr lang="it-IT" dirty="0" err="1" smtClean="0"/>
              <a:t>graduated</a:t>
            </a:r>
            <a:r>
              <a:rPr lang="it-IT" dirty="0" smtClean="0"/>
              <a:t> </a:t>
            </a:r>
            <a:r>
              <a:rPr lang="it-IT" dirty="0" err="1" smtClean="0"/>
              <a:t>rod</a:t>
            </a:r>
            <a:r>
              <a:rPr lang="it-IT" dirty="0" smtClean="0"/>
              <a:t> </a:t>
            </a:r>
            <a:r>
              <a:rPr lang="it-IT" dirty="0" err="1" smtClean="0"/>
              <a:t>placed</a:t>
            </a:r>
            <a:r>
              <a:rPr lang="it-IT" dirty="0" smtClean="0"/>
              <a:t> at the </a:t>
            </a:r>
            <a:r>
              <a:rPr lang="it-IT" dirty="0" err="1" smtClean="0"/>
              <a:t>point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measured</a:t>
            </a:r>
            <a:r>
              <a:rPr lang="it-IT" dirty="0" smtClean="0"/>
              <a:t> and </a:t>
            </a:r>
            <a:r>
              <a:rPr lang="it-IT" dirty="0" err="1" smtClean="0"/>
              <a:t>sighted</a:t>
            </a:r>
            <a:r>
              <a:rPr lang="it-IT" dirty="0" smtClean="0"/>
              <a:t> </a:t>
            </a:r>
            <a:r>
              <a:rPr lang="it-IT" dirty="0" err="1" smtClean="0"/>
              <a:t>trough</a:t>
            </a:r>
            <a:r>
              <a:rPr lang="it-IT" dirty="0" smtClean="0"/>
              <a:t> the </a:t>
            </a:r>
            <a:r>
              <a:rPr lang="it-IT" dirty="0" err="1" smtClean="0"/>
              <a:t>telescope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	</a:t>
            </a:r>
            <a:r>
              <a:rPr lang="it-IT" dirty="0" err="1" smtClean="0">
                <a:solidFill>
                  <a:srgbClr val="FF0000"/>
                </a:solidFill>
              </a:rPr>
              <a:t>It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is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used</a:t>
            </a:r>
            <a:r>
              <a:rPr lang="it-IT" dirty="0" smtClean="0">
                <a:solidFill>
                  <a:srgbClr val="FF0000"/>
                </a:solidFill>
              </a:rPr>
              <a:t>..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measure</a:t>
            </a:r>
            <a:r>
              <a:rPr lang="it-IT" dirty="0" smtClean="0"/>
              <a:t> the </a:t>
            </a:r>
            <a:r>
              <a:rPr lang="it-IT" dirty="0" err="1" smtClean="0"/>
              <a:t>height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distant</a:t>
            </a:r>
            <a:r>
              <a:rPr lang="it-IT" dirty="0" smtClean="0"/>
              <a:t> </a:t>
            </a:r>
            <a:r>
              <a:rPr lang="it-IT" dirty="0" err="1" smtClean="0"/>
              <a:t>points</a:t>
            </a:r>
            <a:r>
              <a:rPr lang="it-IT" dirty="0" smtClean="0"/>
              <a:t> in relation </a:t>
            </a:r>
            <a:r>
              <a:rPr lang="it-IT" dirty="0" err="1" smtClean="0"/>
              <a:t>to</a:t>
            </a:r>
            <a:r>
              <a:rPr lang="it-IT" dirty="0" smtClean="0"/>
              <a:t> a </a:t>
            </a:r>
            <a:r>
              <a:rPr lang="it-IT" dirty="0" err="1" smtClean="0"/>
              <a:t>landmark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	Si compone di un telescopio dotato di livello e in genere è montato su un treppiede. È utilizzato in combinazione con un’asta graduata posta sul punto da misurare e avvistato attraverso il telescopio.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	È usato.. </a:t>
            </a:r>
            <a:r>
              <a:rPr lang="it-IT" dirty="0" smtClean="0"/>
              <a:t>Per misurare l’altezza di punti distanti in relazione a un punto di riferimento.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it-IT" dirty="0"/>
          </a:p>
        </p:txBody>
      </p:sp>
      <p:cxnSp>
        <p:nvCxnSpPr>
          <p:cNvPr id="6" name="Connettore 1 5"/>
          <p:cNvCxnSpPr/>
          <p:nvPr/>
        </p:nvCxnSpPr>
        <p:spPr>
          <a:xfrm rot="16200000" flipH="1">
            <a:off x="1782657" y="4005353"/>
            <a:ext cx="5649818" cy="695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192</TotalTime>
  <Words>112</Words>
  <Application>Microsoft Office PowerPoint</Application>
  <PresentationFormat>Presentazione su schermo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3" baseType="lpstr">
      <vt:lpstr>1_Solstizio</vt:lpstr>
      <vt:lpstr>Satellite</vt:lpstr>
      <vt:lpstr>TOPOGRAPHIC INSTRUMENT</vt:lpstr>
      <vt:lpstr>PLUMB BOB</vt:lpstr>
      <vt:lpstr>CROSSHAIRS</vt:lpstr>
      <vt:lpstr>TAPE MEASURE</vt:lpstr>
      <vt:lpstr>CALIBRATED STADIA ROD</vt:lpstr>
      <vt:lpstr>TOTAL STATION</vt:lpstr>
      <vt:lpstr>TRIPPOD</vt:lpstr>
      <vt:lpstr>THEODOLITE</vt:lpstr>
      <vt:lpstr>LEVEL</vt:lpstr>
      <vt:lpstr>TELESCOPE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TOPOGRAPHIC INSTRUMENT</dc:title>
  <dc:creator>utente</dc:creator>
  <cp:lastModifiedBy>utente</cp:lastModifiedBy>
  <cp:revision>26</cp:revision>
  <dcterms:created xsi:type="dcterms:W3CDTF">2014-10-14T12:53:51Z</dcterms:created>
  <dcterms:modified xsi:type="dcterms:W3CDTF">2014-10-16T21:59:42Z</dcterms:modified>
</cp:coreProperties>
</file>