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367A0-61D7-4018-AB37-9426B51C32B3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3606E-0D6B-4891-9EA2-6FB8408B03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078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3606E-0D6B-4891-9EA2-6FB8408B03B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02047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5559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0894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680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9354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0548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576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020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1250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1186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178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897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BD05-5180-4116-BE21-43C84EB01371}" type="datetimeFigureOut">
              <a:rPr lang="it-IT" smtClean="0"/>
              <a:pPr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33E9-BEB2-4282-96C0-B4BF340EE1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682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3987792" cy="5040560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Surveying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instruments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are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used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by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experts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to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make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measurements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of the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Earth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surface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both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angles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 and </a:t>
            </a:r>
            <a:r>
              <a:rPr lang="it-IT" dirty="0" err="1" smtClean="0">
                <a:solidFill>
                  <a:schemeClr val="bg2"/>
                </a:solidFill>
                <a:latin typeface="Comic Sans MS" pitchFamily="66" charset="0"/>
              </a:rPr>
              <a:t>distances</a:t>
            </a:r>
            <a:r>
              <a:rPr lang="it-IT" dirty="0" smtClean="0">
                <a:solidFill>
                  <a:schemeClr val="bg2"/>
                </a:solidFill>
                <a:latin typeface="Comic Sans MS" pitchFamily="66" charset="0"/>
              </a:rPr>
              <a:t>.</a:t>
            </a:r>
            <a:endParaRPr lang="it-IT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19572" y="150136"/>
            <a:ext cx="77048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Surveying </a:t>
            </a:r>
            <a:r>
              <a:rPr lang="it-IT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instruments</a:t>
            </a:r>
            <a:endParaRPr lang="it-IT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55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2465"/>
            <a:ext cx="10151096" cy="6957392"/>
          </a:xfrm>
        </p:spPr>
      </p:pic>
      <p:sp>
        <p:nvSpPr>
          <p:cNvPr id="4" name="Rettangolo 3"/>
          <p:cNvSpPr/>
          <p:nvPr/>
        </p:nvSpPr>
        <p:spPr>
          <a:xfrm>
            <a:off x="443639" y="584093"/>
            <a:ext cx="373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Total station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204864"/>
            <a:ext cx="37328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First of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all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we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can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say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that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particular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instrument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because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sz="24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formed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by the set of the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theodolite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and an electronic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distance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meter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;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infact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able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to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measure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angles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distances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at the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same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time .</a:t>
            </a:r>
          </a:p>
        </p:txBody>
      </p:sp>
    </p:spTree>
    <p:extLst>
      <p:ext uri="{BB962C8B-B14F-4D97-AF65-F5344CB8AC3E}">
        <p14:creationId xmlns:p14="http://schemas.microsoft.com/office/powerpoint/2010/main" xmlns="" val="344531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Rettangolo 3"/>
          <p:cNvSpPr/>
          <p:nvPr/>
        </p:nvSpPr>
        <p:spPr>
          <a:xfrm>
            <a:off x="1869175" y="332656"/>
            <a:ext cx="50264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GPS Total station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74072" y="1484784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GPS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total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station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newest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innovation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in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total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stations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.,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because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rceives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signals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from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satellites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placed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into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orbit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. The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most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important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advantage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that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this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tecnology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able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to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make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whole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process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surveying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very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quickly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easily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because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has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efficent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features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. So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very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sophisticated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system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but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very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expensive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can’t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accede in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particular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points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35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14808" y="-963488"/>
            <a:ext cx="10153128" cy="833651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6700" dirty="0" smtClean="0"/>
              <a:t>Presentazione a cura di</a:t>
            </a:r>
            <a:r>
              <a:rPr lang="it-IT" dirty="0" smtClean="0"/>
              <a:t>:  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780928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3200" i="1" dirty="0" err="1" smtClean="0">
                <a:latin typeface="Comic Sans MS" pitchFamily="66" charset="0"/>
              </a:rPr>
              <a:t>Cirasola</a:t>
            </a:r>
            <a:r>
              <a:rPr lang="it-IT" sz="3200" i="1" dirty="0" smtClean="0">
                <a:latin typeface="Comic Sans MS" pitchFamily="66" charset="0"/>
              </a:rPr>
              <a:t> Felice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3200" i="1" dirty="0" smtClean="0">
                <a:latin typeface="Comic Sans MS" pitchFamily="66" charset="0"/>
              </a:rPr>
              <a:t>Carlucci Pasquale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3200" i="1" dirty="0" smtClean="0">
                <a:latin typeface="Comic Sans MS" pitchFamily="66" charset="0"/>
              </a:rPr>
              <a:t>Tarantino Vincenzo </a:t>
            </a:r>
            <a:endParaRPr lang="it-IT" sz="3200" i="1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579597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   Classe 4°A                                                                           Data:17/10/2014</a:t>
            </a:r>
            <a:endParaRPr lang="it-I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637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3180" y="-24883"/>
            <a:ext cx="9177180" cy="6882884"/>
          </a:xfrm>
        </p:spPr>
      </p:pic>
      <p:sp>
        <p:nvSpPr>
          <p:cNvPr id="9" name="Rettangolo 8"/>
          <p:cNvSpPr/>
          <p:nvPr/>
        </p:nvSpPr>
        <p:spPr>
          <a:xfrm>
            <a:off x="882646" y="332656"/>
            <a:ext cx="21235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Tripod</a:t>
            </a:r>
            <a:endParaRPr lang="it-IT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1628800"/>
            <a:ext cx="3528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I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t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is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a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mechanic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instrument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which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acts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as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a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support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formed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by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three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shortening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and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extensible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legs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;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it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is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used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to elevate the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instrument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from the </a:t>
            </a:r>
            <a:r>
              <a:rPr lang="it-IT" sz="2400" dirty="0" err="1" smtClean="0">
                <a:solidFill>
                  <a:srgbClr val="FFFF00"/>
                </a:solidFill>
                <a:latin typeface="Comic Sans MS" pitchFamily="66" charset="0"/>
              </a:rPr>
              <a:t>ground</a:t>
            </a:r>
            <a:r>
              <a:rPr lang="it-IT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9821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8" name="Segnaposto contenuto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556792"/>
            <a:ext cx="3528392" cy="2751187"/>
          </a:xfrm>
        </p:spPr>
      </p:pic>
      <p:sp>
        <p:nvSpPr>
          <p:cNvPr id="7" name="Rettangolo 6"/>
          <p:cNvSpPr/>
          <p:nvPr/>
        </p:nvSpPr>
        <p:spPr>
          <a:xfrm>
            <a:off x="1902165" y="116632"/>
            <a:ext cx="4853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Measuring</a:t>
            </a:r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tape 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1560" y="1268760"/>
            <a:ext cx="33123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omic Sans MS" pitchFamily="66" charset="0"/>
              </a:rPr>
              <a:t>It </a:t>
            </a:r>
            <a:r>
              <a:rPr lang="it-IT" sz="2400" dirty="0" err="1" smtClean="0">
                <a:latin typeface="Comic Sans MS" pitchFamily="66" charset="0"/>
              </a:rPr>
              <a:t>consists</a:t>
            </a:r>
            <a:r>
              <a:rPr lang="it-IT" sz="2400" dirty="0" smtClean="0">
                <a:latin typeface="Comic Sans MS" pitchFamily="66" charset="0"/>
              </a:rPr>
              <a:t> of a </a:t>
            </a:r>
            <a:r>
              <a:rPr lang="it-IT" sz="2400" dirty="0" err="1" smtClean="0">
                <a:latin typeface="Comic Sans MS" pitchFamily="66" charset="0"/>
              </a:rPr>
              <a:t>ribbon</a:t>
            </a:r>
            <a:r>
              <a:rPr lang="it-IT" sz="2400" dirty="0" smtClean="0">
                <a:latin typeface="Comic Sans MS" pitchFamily="66" charset="0"/>
              </a:rPr>
              <a:t> of </a:t>
            </a:r>
            <a:r>
              <a:rPr lang="it-IT" sz="2400" dirty="0" err="1" smtClean="0">
                <a:latin typeface="Comic Sans MS" pitchFamily="66" charset="0"/>
              </a:rPr>
              <a:t>plastic</a:t>
            </a:r>
            <a:r>
              <a:rPr lang="it-IT" sz="2400" dirty="0" smtClean="0">
                <a:latin typeface="Comic Sans MS" pitchFamily="66" charset="0"/>
              </a:rPr>
              <a:t> or </a:t>
            </a:r>
            <a:r>
              <a:rPr lang="it-IT" sz="2400" dirty="0" err="1" smtClean="0">
                <a:latin typeface="Comic Sans MS" pitchFamily="66" charset="0"/>
              </a:rPr>
              <a:t>fiber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glass</a:t>
            </a:r>
            <a:r>
              <a:rPr lang="it-IT" sz="2400" dirty="0" smtClean="0">
                <a:latin typeface="Comic Sans MS" pitchFamily="66" charset="0"/>
              </a:rPr>
              <a:t> with linear-</a:t>
            </a:r>
            <a:r>
              <a:rPr lang="it-IT" sz="2400" dirty="0" err="1" smtClean="0">
                <a:latin typeface="Comic Sans MS" pitchFamily="66" charset="0"/>
              </a:rPr>
              <a:t>measurement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markings</a:t>
            </a:r>
            <a:r>
              <a:rPr lang="it-IT" sz="2400" dirty="0" smtClean="0">
                <a:latin typeface="Comic Sans MS" pitchFamily="66" charset="0"/>
              </a:rPr>
              <a:t>. </a:t>
            </a:r>
            <a:r>
              <a:rPr lang="it-IT" sz="2400" dirty="0" err="1" smtClean="0">
                <a:latin typeface="Comic Sans MS" pitchFamily="66" charset="0"/>
              </a:rPr>
              <a:t>Its</a:t>
            </a:r>
            <a:r>
              <a:rPr lang="it-IT" sz="2400" dirty="0" smtClean="0">
                <a:latin typeface="Comic Sans MS" pitchFamily="66" charset="0"/>
              </a:rPr>
              <a:t> design </a:t>
            </a:r>
            <a:r>
              <a:rPr lang="it-IT" sz="2400" dirty="0" err="1" smtClean="0">
                <a:latin typeface="Comic Sans MS" pitchFamily="66" charset="0"/>
              </a:rPr>
              <a:t>allows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for</a:t>
            </a:r>
            <a:r>
              <a:rPr lang="it-IT" sz="2400" dirty="0" smtClean="0">
                <a:latin typeface="Comic Sans MS" pitchFamily="66" charset="0"/>
              </a:rPr>
              <a:t> a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measure</a:t>
            </a:r>
            <a:r>
              <a:rPr lang="it-IT" sz="2400" dirty="0" smtClean="0">
                <a:latin typeface="Comic Sans MS" pitchFamily="66" charset="0"/>
              </a:rPr>
              <a:t> of </a:t>
            </a:r>
            <a:r>
              <a:rPr lang="it-IT" sz="2400" dirty="0" err="1" smtClean="0">
                <a:latin typeface="Comic Sans MS" pitchFamily="66" charset="0"/>
              </a:rPr>
              <a:t>great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length</a:t>
            </a:r>
            <a:r>
              <a:rPr lang="it-IT" sz="2400" dirty="0" smtClean="0">
                <a:latin typeface="Comic Sans MS" pitchFamily="66" charset="0"/>
              </a:rPr>
              <a:t>. It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flexible</a:t>
            </a:r>
            <a:r>
              <a:rPr lang="it-IT" sz="2400" dirty="0" smtClean="0">
                <a:latin typeface="Comic Sans MS" pitchFamily="66" charset="0"/>
              </a:rPr>
              <a:t> and </a:t>
            </a:r>
            <a:r>
              <a:rPr lang="it-IT" sz="2400" dirty="0" smtClean="0">
                <a:latin typeface="Comic Sans MS" pitchFamily="66" charset="0"/>
              </a:rPr>
              <a:t>so </a:t>
            </a:r>
            <a:r>
              <a:rPr lang="it-IT" sz="2400" dirty="0" err="1" smtClean="0">
                <a:latin typeface="Comic Sans MS" pitchFamily="66" charset="0"/>
              </a:rPr>
              <a:t>it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possible</a:t>
            </a:r>
            <a:r>
              <a:rPr lang="it-IT" sz="2400" dirty="0" smtClean="0">
                <a:latin typeface="Comic Sans MS" pitchFamily="66" charset="0"/>
              </a:rPr>
              <a:t> to </a:t>
            </a:r>
            <a:r>
              <a:rPr lang="it-IT" sz="2400" dirty="0" err="1" smtClean="0">
                <a:latin typeface="Comic Sans MS" pitchFamily="66" charset="0"/>
              </a:rPr>
              <a:t>measure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around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curves</a:t>
            </a:r>
            <a:r>
              <a:rPr lang="it-IT" sz="2400" dirty="0" smtClean="0">
                <a:latin typeface="Comic Sans MS" pitchFamily="66" charset="0"/>
              </a:rPr>
              <a:t> or corners.</a:t>
            </a:r>
            <a:endParaRPr lang="it-IT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5693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magin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4942"/>
            <a:ext cx="9144000" cy="6833057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462548" y="1261069"/>
            <a:ext cx="34663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A </a:t>
            </a:r>
            <a:r>
              <a:rPr lang="it-IT" sz="2800" dirty="0" err="1" smtClean="0">
                <a:latin typeface="Comic Sans MS" pitchFamily="66" charset="0"/>
              </a:rPr>
              <a:t>telescope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instruments</a:t>
            </a:r>
            <a:r>
              <a:rPr lang="it-IT" sz="2800" dirty="0">
                <a:latin typeface="Comic Sans MS" pitchFamily="66" charset="0"/>
              </a:rPr>
              <a:t> 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having</a:t>
            </a:r>
            <a:r>
              <a:rPr lang="it-IT" sz="2800" dirty="0" smtClean="0">
                <a:latin typeface="Comic Sans MS" pitchFamily="66" charset="0"/>
              </a:rPr>
              <a:t>  </a:t>
            </a:r>
            <a:r>
              <a:rPr lang="it-IT" sz="2800" dirty="0" err="1" smtClean="0">
                <a:latin typeface="Comic Sans MS" pitchFamily="66" charset="0"/>
              </a:rPr>
              <a:t>two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parallel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lines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through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which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intervals</a:t>
            </a:r>
            <a:r>
              <a:rPr lang="it-IT" sz="2800" dirty="0" smtClean="0">
                <a:latin typeface="Comic Sans MS" pitchFamily="66" charset="0"/>
              </a:rPr>
              <a:t> on  a  </a:t>
            </a:r>
            <a:r>
              <a:rPr lang="it-IT" sz="2800" dirty="0" err="1" smtClean="0">
                <a:latin typeface="Comic Sans MS" pitchFamily="66" charset="0"/>
              </a:rPr>
              <a:t>calibrated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rod</a:t>
            </a:r>
            <a:r>
              <a:rPr lang="it-IT" sz="2800" dirty="0" smtClean="0">
                <a:latin typeface="Comic Sans MS" pitchFamily="66" charset="0"/>
              </a:rPr>
              <a:t>  are </a:t>
            </a:r>
            <a:r>
              <a:rPr lang="it-IT" sz="2800" dirty="0" err="1" smtClean="0">
                <a:latin typeface="Comic Sans MS" pitchFamily="66" charset="0"/>
              </a:rPr>
              <a:t>observed</a:t>
            </a:r>
            <a:r>
              <a:rPr lang="it-IT" sz="2800" dirty="0" smtClean="0">
                <a:latin typeface="Comic Sans MS" pitchFamily="66" charset="0"/>
              </a:rPr>
              <a:t>. 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52498" y="4369612"/>
            <a:ext cx="3466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It </a:t>
            </a:r>
            <a:r>
              <a:rPr lang="it-IT" sz="2800" dirty="0" err="1" smtClean="0">
                <a:latin typeface="Comic Sans MS" pitchFamily="66" charset="0"/>
              </a:rPr>
              <a:t>is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commonly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used</a:t>
            </a:r>
            <a:r>
              <a:rPr lang="it-IT" sz="2800" dirty="0" smtClean="0">
                <a:latin typeface="Comic Sans MS" pitchFamily="66" charset="0"/>
              </a:rPr>
              <a:t> to </a:t>
            </a:r>
            <a:r>
              <a:rPr lang="it-IT" sz="2800" dirty="0" err="1" smtClean="0">
                <a:latin typeface="Comic Sans MS" pitchFamily="66" charset="0"/>
              </a:rPr>
              <a:t>measure</a:t>
            </a:r>
            <a:r>
              <a:rPr lang="it-IT" sz="2800" dirty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distances</a:t>
            </a:r>
            <a:r>
              <a:rPr lang="it-IT" sz="2800" dirty="0" smtClean="0">
                <a:latin typeface="Comic Sans MS" pitchFamily="66" charset="0"/>
              </a:rPr>
              <a:t> 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256063" y="332656"/>
            <a:ext cx="614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Calibrated</a:t>
            </a:r>
            <a:r>
              <a:rPr lang="it-IT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stadia </a:t>
            </a:r>
            <a:r>
              <a:rPr lang="it-IT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rod</a:t>
            </a:r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Segnaposto contenuto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772816"/>
            <a:ext cx="3456384" cy="3540591"/>
          </a:xfrm>
        </p:spPr>
      </p:pic>
    </p:spTree>
    <p:extLst>
      <p:ext uri="{BB962C8B-B14F-4D97-AF65-F5344CB8AC3E}">
        <p14:creationId xmlns:p14="http://schemas.microsoft.com/office/powerpoint/2010/main" xmlns="" val="27600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257104" y="1916832"/>
            <a:ext cx="4059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plumb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-bob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weight</a:t>
            </a:r>
            <a:r>
              <a:rPr lang="it-IT" sz="24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suspended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from a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string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used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vertical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reference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line, or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plumb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-line. </a:t>
            </a:r>
          </a:p>
          <a:p>
            <a:pPr algn="ctr"/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However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this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instrument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isn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’t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used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anymore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because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has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been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replaced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by more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modern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instruments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656892" y="404664"/>
            <a:ext cx="3578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Plumb</a:t>
            </a:r>
            <a:r>
              <a:rPr lang="it-IT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-</a:t>
            </a:r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bob </a:t>
            </a:r>
            <a:endParaRPr lang="it-IT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3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927" y="4421"/>
            <a:ext cx="9169927" cy="685357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3635896" y="548680"/>
            <a:ext cx="181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Level </a:t>
            </a:r>
            <a:endParaRPr lang="it-IT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2456063"/>
            <a:ext cx="3705944" cy="207566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30952" y="2954663"/>
            <a:ext cx="4314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It </a:t>
            </a:r>
            <a:r>
              <a:rPr lang="it-IT" sz="2400" dirty="0" err="1" smtClean="0">
                <a:latin typeface="Comic Sans MS" pitchFamily="66" charset="0"/>
              </a:rPr>
              <a:t>essentially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consists</a:t>
            </a:r>
            <a:r>
              <a:rPr lang="it-IT" sz="2400" dirty="0" smtClean="0">
                <a:latin typeface="Comic Sans MS" pitchFamily="66" charset="0"/>
              </a:rPr>
              <a:t> of a </a:t>
            </a:r>
            <a:r>
              <a:rPr lang="it-IT" sz="2400" dirty="0" err="1" smtClean="0">
                <a:latin typeface="Comic Sans MS" pitchFamily="66" charset="0"/>
              </a:rPr>
              <a:t>liquid-filled</a:t>
            </a:r>
            <a:r>
              <a:rPr lang="it-IT" sz="2400" dirty="0" smtClean="0">
                <a:latin typeface="Comic Sans MS" pitchFamily="66" charset="0"/>
              </a:rPr>
              <a:t> tube </a:t>
            </a:r>
            <a:r>
              <a:rPr lang="it-IT" sz="2400" dirty="0" err="1" smtClean="0">
                <a:latin typeface="Comic Sans MS" pitchFamily="66" charset="0"/>
              </a:rPr>
              <a:t>containing</a:t>
            </a:r>
            <a:r>
              <a:rPr lang="it-IT" sz="2400" dirty="0" smtClean="0">
                <a:latin typeface="Comic Sans MS" pitchFamily="66" charset="0"/>
              </a:rPr>
              <a:t> an air </a:t>
            </a:r>
            <a:r>
              <a:rPr lang="it-IT" sz="2400" dirty="0" err="1" smtClean="0">
                <a:latin typeface="Comic Sans MS" pitchFamily="66" charset="0"/>
              </a:rPr>
              <a:t>bubble</a:t>
            </a:r>
            <a:r>
              <a:rPr lang="it-IT" sz="2400" dirty="0" smtClean="0">
                <a:latin typeface="Comic Sans MS" pitchFamily="66" charset="0"/>
              </a:rPr>
              <a:t>. 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49208" y="1532333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An </a:t>
            </a:r>
            <a:r>
              <a:rPr lang="it-IT" sz="2400" dirty="0" err="1" smtClean="0">
                <a:latin typeface="Comic Sans MS" pitchFamily="66" charset="0"/>
              </a:rPr>
              <a:t>instrument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for</a:t>
            </a:r>
            <a:r>
              <a:rPr lang="it-IT" sz="2400" dirty="0" smtClean="0">
                <a:latin typeface="Comic Sans MS" pitchFamily="66" charset="0"/>
              </a:rPr>
              <a:t>  </a:t>
            </a:r>
            <a:r>
              <a:rPr lang="it-IT" sz="2400" dirty="0" err="1" smtClean="0">
                <a:latin typeface="Comic Sans MS" pitchFamily="66" charset="0"/>
              </a:rPr>
              <a:t>ascertaining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whether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>a </a:t>
            </a:r>
            <a:r>
              <a:rPr lang="it-IT" sz="2400" dirty="0" err="1" smtClean="0">
                <a:latin typeface="Comic Sans MS" pitchFamily="66" charset="0"/>
              </a:rPr>
              <a:t>surface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horizontal</a:t>
            </a:r>
            <a:r>
              <a:rPr lang="it-IT" sz="2400" dirty="0" smtClean="0">
                <a:latin typeface="Comic Sans MS" pitchFamily="66" charset="0"/>
              </a:rPr>
              <a:t>, </a:t>
            </a:r>
            <a:r>
              <a:rPr lang="it-IT" sz="2400" dirty="0" err="1" smtClean="0">
                <a:latin typeface="Comic Sans MS" pitchFamily="66" charset="0"/>
              </a:rPr>
              <a:t>vertical</a:t>
            </a:r>
            <a:r>
              <a:rPr lang="it-IT" sz="2400" dirty="0" smtClean="0">
                <a:latin typeface="Comic Sans MS" pitchFamily="66" charset="0"/>
              </a:rPr>
              <a:t>, or at a 45° </a:t>
            </a:r>
            <a:r>
              <a:rPr lang="it-IT" sz="2400" dirty="0" err="1" smtClean="0">
                <a:latin typeface="Comic Sans MS" pitchFamily="66" charset="0"/>
              </a:rPr>
              <a:t>angles</a:t>
            </a:r>
            <a:r>
              <a:rPr lang="it-IT" sz="2400" dirty="0" smtClean="0">
                <a:latin typeface="Comic Sans MS" pitchFamily="66" charset="0"/>
              </a:rPr>
              <a:t>.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49208" y="4531727"/>
            <a:ext cx="711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Comic Sans MS" pitchFamily="66" charset="0"/>
              </a:rPr>
              <a:t>When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it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in the middle of the tube, the </a:t>
            </a:r>
            <a:r>
              <a:rPr lang="it-IT" sz="2400" dirty="0" err="1" smtClean="0">
                <a:latin typeface="Comic Sans MS" pitchFamily="66" charset="0"/>
              </a:rPr>
              <a:t>surface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flat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>(</a:t>
            </a:r>
            <a:r>
              <a:rPr lang="it-IT" sz="2400" dirty="0" err="1" smtClean="0">
                <a:latin typeface="Comic Sans MS" pitchFamily="66" charset="0"/>
              </a:rPr>
              <a:t>horizontally</a:t>
            </a:r>
            <a:r>
              <a:rPr lang="it-IT" sz="2400" dirty="0" smtClean="0">
                <a:latin typeface="Comic Sans MS" pitchFamily="66" charset="0"/>
              </a:rPr>
              <a:t>, </a:t>
            </a:r>
            <a:r>
              <a:rPr lang="it-IT" sz="2400" dirty="0" err="1" smtClean="0">
                <a:latin typeface="Comic Sans MS" pitchFamily="66" charset="0"/>
              </a:rPr>
              <a:t>vertically</a:t>
            </a:r>
            <a:r>
              <a:rPr lang="it-IT" sz="2400" dirty="0" smtClean="0">
                <a:latin typeface="Comic Sans MS" pitchFamily="66" charset="0"/>
              </a:rPr>
              <a:t> or at 45</a:t>
            </a:r>
            <a:r>
              <a:rPr lang="it-IT" sz="2400" dirty="0" smtClean="0">
                <a:latin typeface="Comic Sans MS" pitchFamily="66" charset="0"/>
              </a:rPr>
              <a:t>°).</a:t>
            </a:r>
            <a:endParaRPr lang="it-IT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947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144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142976" y="214290"/>
            <a:ext cx="7014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Different</a:t>
            </a:r>
            <a:r>
              <a:rPr lang="it-IT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it-IT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types</a:t>
            </a:r>
            <a:r>
              <a:rPr lang="it-IT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it-IT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of</a:t>
            </a:r>
            <a:r>
              <a:rPr lang="it-IT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it-IT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levels</a:t>
            </a:r>
            <a:endParaRPr lang="it-IT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8" name="Immagine 7" descr="digital-levels-000125930-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1500174"/>
            <a:ext cx="3810000" cy="457203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42910" y="1643050"/>
            <a:ext cx="40005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latin typeface="Comic Sans MS" pitchFamily="66" charset="0"/>
              </a:rPr>
              <a:t>A </a:t>
            </a:r>
            <a:r>
              <a:rPr lang="it-IT" dirty="0" err="1" smtClean="0">
                <a:latin typeface="Comic Sans MS" pitchFamily="66" charset="0"/>
              </a:rPr>
              <a:t>surveyor</a:t>
            </a:r>
            <a:r>
              <a:rPr lang="it-IT" dirty="0" smtClean="0">
                <a:latin typeface="Comic Sans MS" pitchFamily="66" charset="0"/>
              </a:rPr>
              <a:t>’s </a:t>
            </a:r>
            <a:r>
              <a:rPr lang="it-IT" dirty="0" err="1" smtClean="0">
                <a:latin typeface="Comic Sans MS" pitchFamily="66" charset="0"/>
              </a:rPr>
              <a:t>level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an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instument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consisting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of</a:t>
            </a:r>
            <a:r>
              <a:rPr lang="it-IT" dirty="0" smtClean="0">
                <a:latin typeface="Comic Sans MS" pitchFamily="66" charset="0"/>
              </a:rPr>
              <a:t> a </a:t>
            </a:r>
            <a:r>
              <a:rPr lang="it-IT" dirty="0" err="1" smtClean="0">
                <a:latin typeface="Comic Sans MS" pitchFamily="66" charset="0"/>
              </a:rPr>
              <a:t>revolving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telescope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mounted</a:t>
            </a:r>
            <a:r>
              <a:rPr lang="it-IT" dirty="0" smtClean="0">
                <a:latin typeface="Comic Sans MS" pitchFamily="66" charset="0"/>
              </a:rPr>
              <a:t> on a </a:t>
            </a:r>
            <a:r>
              <a:rPr lang="it-IT" dirty="0" err="1" smtClean="0">
                <a:latin typeface="Comic Sans MS" pitchFamily="66" charset="0"/>
              </a:rPr>
              <a:t>tripod</a:t>
            </a:r>
            <a:r>
              <a:rPr lang="it-IT" dirty="0" smtClean="0">
                <a:latin typeface="Comic Sans MS" pitchFamily="66" charset="0"/>
              </a:rPr>
              <a:t>. </a:t>
            </a:r>
            <a:r>
              <a:rPr lang="it-IT" dirty="0" err="1" smtClean="0">
                <a:latin typeface="Comic Sans MS" pitchFamily="66" charset="0"/>
              </a:rPr>
              <a:t>It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used</a:t>
            </a:r>
            <a:r>
              <a:rPr lang="it-IT" dirty="0" smtClean="0">
                <a:latin typeface="Comic Sans MS" pitchFamily="66" charset="0"/>
              </a:rPr>
              <a:t> for </a:t>
            </a:r>
            <a:r>
              <a:rPr lang="it-IT" dirty="0" err="1" smtClean="0">
                <a:latin typeface="Comic Sans MS" pitchFamily="66" charset="0"/>
              </a:rPr>
              <a:t>finding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points</a:t>
            </a:r>
            <a:r>
              <a:rPr lang="it-IT" dirty="0" smtClean="0">
                <a:latin typeface="Comic Sans MS" pitchFamily="66" charset="0"/>
              </a:rPr>
              <a:t> of </a:t>
            </a:r>
            <a:r>
              <a:rPr lang="it-IT" dirty="0" err="1" smtClean="0">
                <a:latin typeface="Comic Sans MS" pitchFamily="66" charset="0"/>
              </a:rPr>
              <a:t>identical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height</a:t>
            </a:r>
            <a:r>
              <a:rPr lang="it-IT" dirty="0" smtClean="0">
                <a:latin typeface="Comic Sans MS" pitchFamily="66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latin typeface="Comic Sans MS" pitchFamily="66" charset="0"/>
              </a:rPr>
              <a:t>An </a:t>
            </a:r>
            <a:r>
              <a:rPr lang="it-IT" dirty="0" err="1" smtClean="0">
                <a:latin typeface="Comic Sans MS" pitchFamily="66" charset="0"/>
              </a:rPr>
              <a:t>automatic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digital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level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is</a:t>
            </a:r>
            <a:r>
              <a:rPr lang="it-IT" dirty="0" smtClean="0">
                <a:latin typeface="Comic Sans MS" pitchFamily="66" charset="0"/>
              </a:rPr>
              <a:t> a new </a:t>
            </a:r>
            <a:r>
              <a:rPr lang="it-IT" dirty="0" err="1" smtClean="0">
                <a:latin typeface="Comic Sans MS" pitchFamily="66" charset="0"/>
              </a:rPr>
              <a:t>kind</a:t>
            </a:r>
            <a:r>
              <a:rPr lang="it-IT" dirty="0" smtClean="0">
                <a:latin typeface="Comic Sans MS" pitchFamily="66" charset="0"/>
              </a:rPr>
              <a:t> of </a:t>
            </a:r>
            <a:r>
              <a:rPr lang="it-IT" dirty="0" err="1" smtClean="0">
                <a:latin typeface="Comic Sans MS" pitchFamily="66" charset="0"/>
              </a:rPr>
              <a:t>technology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which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offers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direct</a:t>
            </a:r>
            <a:r>
              <a:rPr lang="it-IT" dirty="0" smtClean="0">
                <a:latin typeface="Comic Sans MS" pitchFamily="66" charset="0"/>
              </a:rPr>
              <a:t> electronic </a:t>
            </a:r>
            <a:r>
              <a:rPr lang="it-IT" dirty="0" err="1" smtClean="0">
                <a:latin typeface="Comic Sans MS" pitchFamily="66" charset="0"/>
              </a:rPr>
              <a:t>reading</a:t>
            </a:r>
            <a:r>
              <a:rPr lang="it-IT" dirty="0" smtClean="0">
                <a:latin typeface="Comic Sans MS" pitchFamily="66" charset="0"/>
              </a:rPr>
              <a:t> and data </a:t>
            </a:r>
            <a:r>
              <a:rPr lang="it-IT" dirty="0" err="1" smtClean="0">
                <a:latin typeface="Comic Sans MS" pitchFamily="66" charset="0"/>
              </a:rPr>
              <a:t>storage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using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barcode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reading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equipment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thanks</a:t>
            </a:r>
            <a:r>
              <a:rPr lang="it-IT" dirty="0" smtClean="0">
                <a:latin typeface="Comic Sans MS" pitchFamily="66" charset="0"/>
              </a:rPr>
              <a:t> to </a:t>
            </a:r>
            <a:r>
              <a:rPr lang="it-IT" dirty="0" err="1" smtClean="0">
                <a:latin typeface="Comic Sans MS" pitchFamily="66" charset="0"/>
              </a:rPr>
              <a:t>which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trascription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errors</a:t>
            </a:r>
            <a:r>
              <a:rPr lang="it-IT" dirty="0" smtClean="0">
                <a:latin typeface="Comic Sans MS" pitchFamily="66" charset="0"/>
              </a:rPr>
              <a:t> are </a:t>
            </a:r>
            <a:r>
              <a:rPr lang="it-IT" dirty="0" err="1" smtClean="0">
                <a:latin typeface="Comic Sans MS" pitchFamily="66" charset="0"/>
              </a:rPr>
              <a:t>eliminated</a:t>
            </a:r>
            <a:r>
              <a:rPr lang="it-IT" dirty="0" smtClean="0">
                <a:latin typeface="Comic Sans MS" pitchFamily="66" charset="0"/>
              </a:rPr>
              <a:t>.</a:t>
            </a:r>
          </a:p>
          <a:p>
            <a:r>
              <a:rPr lang="it-IT" dirty="0" smtClean="0">
                <a:latin typeface="Comic Sans MS" pitchFamily="66" charset="0"/>
              </a:rPr>
              <a:t>New </a:t>
            </a:r>
            <a:r>
              <a:rPr lang="it-IT" dirty="0" err="1" smtClean="0">
                <a:latin typeface="Comic Sans MS" pitchFamily="66" charset="0"/>
              </a:rPr>
              <a:t>digital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levels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also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have</a:t>
            </a:r>
            <a:r>
              <a:rPr lang="it-IT" dirty="0" smtClean="0">
                <a:latin typeface="Comic Sans MS" pitchFamily="66" charset="0"/>
              </a:rPr>
              <a:t> a </a:t>
            </a:r>
            <a:r>
              <a:rPr lang="it-IT" dirty="0" err="1" smtClean="0">
                <a:latin typeface="Comic Sans MS" pitchFamily="66" charset="0"/>
              </a:rPr>
              <a:t>large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internal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memory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thanks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to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which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measurements</a:t>
            </a:r>
            <a:r>
              <a:rPr lang="it-IT" dirty="0" smtClean="0">
                <a:latin typeface="Comic Sans MS" pitchFamily="66" charset="0"/>
              </a:rPr>
              <a:t> are </a:t>
            </a:r>
            <a:r>
              <a:rPr lang="it-IT" dirty="0" err="1" smtClean="0">
                <a:latin typeface="Comic Sans MS" pitchFamily="66" charset="0"/>
              </a:rPr>
              <a:t>simple</a:t>
            </a:r>
            <a:r>
              <a:rPr lang="it-IT" dirty="0" smtClean="0">
                <a:latin typeface="Comic Sans MS" pitchFamily="66" charset="0"/>
              </a:rPr>
              <a:t>, </a:t>
            </a:r>
            <a:r>
              <a:rPr lang="it-IT" dirty="0" err="1" smtClean="0">
                <a:latin typeface="Comic Sans MS" pitchFamily="66" charset="0"/>
              </a:rPr>
              <a:t>quick</a:t>
            </a:r>
            <a:r>
              <a:rPr lang="it-IT" dirty="0" smtClean="0">
                <a:latin typeface="Comic Sans MS" pitchFamily="66" charset="0"/>
              </a:rPr>
              <a:t> and </a:t>
            </a:r>
            <a:r>
              <a:rPr lang="it-IT" dirty="0" err="1" smtClean="0">
                <a:latin typeface="Comic Sans MS" pitchFamily="66" charset="0"/>
              </a:rPr>
              <a:t>efficient</a:t>
            </a:r>
            <a:r>
              <a:rPr lang="it-IT" dirty="0" smtClean="0">
                <a:latin typeface="Comic Sans MS" pitchFamily="66" charset="0"/>
              </a:rPr>
              <a:t>. </a:t>
            </a:r>
            <a:r>
              <a:rPr lang="it-IT" dirty="0" err="1" smtClean="0">
                <a:latin typeface="Comic Sans MS" pitchFamily="66" charset="0"/>
              </a:rPr>
              <a:t>This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instruments</a:t>
            </a:r>
            <a:r>
              <a:rPr lang="it-IT" dirty="0" smtClean="0">
                <a:latin typeface="Comic Sans MS" pitchFamily="66" charset="0"/>
              </a:rPr>
              <a:t> can </a:t>
            </a:r>
            <a:r>
              <a:rPr lang="it-IT" dirty="0" err="1" smtClean="0">
                <a:latin typeface="Comic Sans MS" pitchFamily="66" charset="0"/>
              </a:rPr>
              <a:t>also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be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used</a:t>
            </a:r>
            <a:r>
              <a:rPr lang="it-IT" dirty="0" smtClean="0">
                <a:latin typeface="Comic Sans MS" pitchFamily="66" charset="0"/>
              </a:rPr>
              <a:t> in low light </a:t>
            </a:r>
            <a:r>
              <a:rPr lang="it-IT" dirty="0" err="1" smtClean="0">
                <a:latin typeface="Comic Sans MS" pitchFamily="66" charset="0"/>
              </a:rPr>
              <a:t>conditions</a:t>
            </a:r>
            <a:r>
              <a:rPr lang="it-IT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8"/>
            <a:ext cx="9144000" cy="684144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835305" y="476672"/>
            <a:ext cx="2843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Crosshair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1762125"/>
            <a:ext cx="3314700" cy="33337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2459504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It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the </a:t>
            </a:r>
            <a:r>
              <a:rPr lang="it-IT" sz="2400" dirty="0" err="1" smtClean="0">
                <a:latin typeface="Comic Sans MS" pitchFamily="66" charset="0"/>
              </a:rPr>
              <a:t>most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commonly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used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reticle</a:t>
            </a:r>
            <a:r>
              <a:rPr lang="it-IT" sz="2400" dirty="0" smtClean="0">
                <a:latin typeface="Comic Sans MS" pitchFamily="66" charset="0"/>
              </a:rPr>
              <a:t>, </a:t>
            </a:r>
            <a:r>
              <a:rPr lang="it-IT" sz="2400" dirty="0" err="1" smtClean="0">
                <a:latin typeface="Comic Sans MS" pitchFamily="66" charset="0"/>
              </a:rPr>
              <a:t>formed</a:t>
            </a:r>
            <a:r>
              <a:rPr lang="it-IT" sz="2400" dirty="0" smtClean="0">
                <a:latin typeface="Comic Sans MS" pitchFamily="66" charset="0"/>
              </a:rPr>
              <a:t> by a net of fine </a:t>
            </a:r>
            <a:r>
              <a:rPr lang="it-IT" sz="2400" dirty="0" err="1" smtClean="0">
                <a:latin typeface="Comic Sans MS" pitchFamily="66" charset="0"/>
              </a:rPr>
              <a:t>lines</a:t>
            </a:r>
            <a:r>
              <a:rPr lang="it-IT" sz="2400" dirty="0" smtClean="0">
                <a:latin typeface="Comic Sans MS" pitchFamily="66" charset="0"/>
              </a:rPr>
              <a:t> in the </a:t>
            </a:r>
            <a:r>
              <a:rPr lang="it-IT" sz="2400" dirty="0" err="1" smtClean="0">
                <a:latin typeface="Comic Sans MS" pitchFamily="66" charset="0"/>
              </a:rPr>
              <a:t>eyepiece</a:t>
            </a:r>
            <a:r>
              <a:rPr lang="it-IT" sz="2400" dirty="0" smtClean="0">
                <a:latin typeface="Comic Sans MS" pitchFamily="66" charset="0"/>
              </a:rPr>
              <a:t>, </a:t>
            </a:r>
            <a:r>
              <a:rPr lang="it-IT" sz="2400" dirty="0" err="1" smtClean="0">
                <a:latin typeface="Comic Sans MS" pitchFamily="66" charset="0"/>
              </a:rPr>
              <a:t>like</a:t>
            </a:r>
            <a:r>
              <a:rPr lang="it-IT" sz="2400" dirty="0" smtClean="0">
                <a:latin typeface="Comic Sans MS" pitchFamily="66" charset="0"/>
              </a:rPr>
              <a:t> a </a:t>
            </a:r>
            <a:r>
              <a:rPr lang="it-IT" sz="2400" dirty="0" err="1" smtClean="0">
                <a:latin typeface="Comic Sans MS" pitchFamily="66" charset="0"/>
              </a:rPr>
              <a:t>telescope</a:t>
            </a:r>
            <a:r>
              <a:rPr lang="it-IT" sz="2400" dirty="0" smtClean="0">
                <a:latin typeface="Comic Sans MS" pitchFamily="66" charset="0"/>
              </a:rPr>
              <a:t>.</a:t>
            </a:r>
          </a:p>
          <a:p>
            <a:r>
              <a:rPr lang="it-IT" sz="2400" dirty="0" smtClean="0">
                <a:latin typeface="Comic Sans MS" pitchFamily="66" charset="0"/>
              </a:rPr>
              <a:t>It </a:t>
            </a:r>
            <a:r>
              <a:rPr lang="it-IT" sz="2400" dirty="0" err="1" smtClean="0">
                <a:latin typeface="Comic Sans MS" pitchFamily="66" charset="0"/>
              </a:rPr>
              <a:t>is</a:t>
            </a:r>
            <a:r>
              <a:rPr lang="it-IT" sz="2400" dirty="0" smtClean="0">
                <a:latin typeface="Comic Sans MS" pitchFamily="66" charset="0"/>
              </a:rPr>
              <a:t> </a:t>
            </a:r>
            <a:r>
              <a:rPr lang="it-IT" sz="2400" dirty="0" err="1" smtClean="0">
                <a:latin typeface="Comic Sans MS" pitchFamily="66" charset="0"/>
              </a:rPr>
              <a:t>used</a:t>
            </a:r>
            <a:r>
              <a:rPr lang="it-IT" sz="2400" dirty="0" smtClean="0">
                <a:latin typeface="Comic Sans MS" pitchFamily="66" charset="0"/>
              </a:rPr>
              <a:t> to center a </a:t>
            </a:r>
            <a:r>
              <a:rPr lang="it-IT" sz="2400" dirty="0" err="1" smtClean="0">
                <a:latin typeface="Comic Sans MS" pitchFamily="66" charset="0"/>
              </a:rPr>
              <a:t>point</a:t>
            </a:r>
            <a:r>
              <a:rPr lang="it-IT" sz="2400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5494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920"/>
            <a:ext cx="9144000" cy="6885919"/>
          </a:xfrm>
          <a:prstGeom prst="rect">
            <a:avLst/>
          </a:prstGeom>
        </p:spPr>
      </p:pic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1556792"/>
            <a:ext cx="4525963" cy="4525963"/>
          </a:xfrm>
        </p:spPr>
      </p:pic>
      <p:sp>
        <p:nvSpPr>
          <p:cNvPr id="4" name="Rettangolo 3"/>
          <p:cNvSpPr/>
          <p:nvPr/>
        </p:nvSpPr>
        <p:spPr>
          <a:xfrm>
            <a:off x="695330" y="404664"/>
            <a:ext cx="7802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Theodolite</a:t>
            </a:r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and </a:t>
            </a:r>
            <a:r>
              <a:rPr lang="it-IT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Telescope</a:t>
            </a:r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95331" y="1556792"/>
            <a:ext cx="39012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</a:t>
            </a:r>
            <a:r>
              <a:rPr lang="it-IT" sz="2000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heodolite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 a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surveying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instrument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for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measuring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horizontal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and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vertical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angles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It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consists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of a small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tripod-mounted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telescope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that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free to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move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in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both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the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horizontal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and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vertical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planes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So the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telescope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the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optical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part of the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theodolite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Since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it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has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an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internal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crosshair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it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is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useful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to center the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point</a:t>
            </a:r>
            <a:r>
              <a:rPr lang="it-IT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4145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527</Words>
  <Application>Microsoft Office PowerPoint</Application>
  <PresentationFormat>Presentazione su schermo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Presentazione a cura di: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SURVEYING INSTRUMENTS</dc:title>
  <dc:creator>PASQUALE</dc:creator>
  <cp:lastModifiedBy>Franca</cp:lastModifiedBy>
  <cp:revision>25</cp:revision>
  <dcterms:created xsi:type="dcterms:W3CDTF">2014-10-15T14:52:58Z</dcterms:created>
  <dcterms:modified xsi:type="dcterms:W3CDTF">2014-10-20T16:12:14Z</dcterms:modified>
</cp:coreProperties>
</file>