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09" r:id="rId2"/>
    <p:sldId id="311" r:id="rId3"/>
    <p:sldId id="31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62" r:id="rId12"/>
    <p:sldId id="363" r:id="rId13"/>
    <p:sldId id="364" r:id="rId14"/>
    <p:sldId id="341" r:id="rId15"/>
    <p:sldId id="355" r:id="rId16"/>
    <p:sldId id="340" r:id="rId17"/>
    <p:sldId id="354" r:id="rId18"/>
    <p:sldId id="342" r:id="rId19"/>
    <p:sldId id="256" r:id="rId20"/>
    <p:sldId id="335" r:id="rId21"/>
    <p:sldId id="338" r:id="rId22"/>
    <p:sldId id="339" r:id="rId23"/>
    <p:sldId id="337" r:id="rId24"/>
    <p:sldId id="336" r:id="rId25"/>
    <p:sldId id="343" r:id="rId26"/>
    <p:sldId id="344" r:id="rId27"/>
    <p:sldId id="358" r:id="rId28"/>
    <p:sldId id="356" r:id="rId29"/>
    <p:sldId id="357" r:id="rId30"/>
    <p:sldId id="359" r:id="rId31"/>
    <p:sldId id="348" r:id="rId32"/>
    <p:sldId id="349" r:id="rId33"/>
    <p:sldId id="350" r:id="rId34"/>
    <p:sldId id="351" r:id="rId35"/>
    <p:sldId id="361" r:id="rId36"/>
    <p:sldId id="360" r:id="rId37"/>
    <p:sldId id="353" r:id="rId3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predefinita" id="{C5730DF0-59AD-4A75-8D85-70908628E275}">
          <p14:sldIdLst>
            <p14:sldId id="309"/>
            <p14:sldId id="311"/>
            <p14:sldId id="317"/>
            <p14:sldId id="328"/>
            <p14:sldId id="329"/>
            <p14:sldId id="330"/>
            <p14:sldId id="331"/>
            <p14:sldId id="332"/>
            <p14:sldId id="333"/>
            <p14:sldId id="334"/>
            <p14:sldId id="362"/>
            <p14:sldId id="363"/>
            <p14:sldId id="364"/>
            <p14:sldId id="341"/>
            <p14:sldId id="355"/>
            <p14:sldId id="340"/>
            <p14:sldId id="354"/>
            <p14:sldId id="342"/>
            <p14:sldId id="256"/>
            <p14:sldId id="335"/>
            <p14:sldId id="338"/>
            <p14:sldId id="339"/>
            <p14:sldId id="337"/>
            <p14:sldId id="336"/>
            <p14:sldId id="343"/>
            <p14:sldId id="344"/>
            <p14:sldId id="358"/>
            <p14:sldId id="356"/>
            <p14:sldId id="357"/>
            <p14:sldId id="359"/>
            <p14:sldId id="348"/>
            <p14:sldId id="349"/>
            <p14:sldId id="350"/>
            <p14:sldId id="351"/>
            <p14:sldId id="361"/>
            <p14:sldId id="360"/>
            <p14:sldId id="35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78795" autoAdjust="0"/>
  </p:normalViewPr>
  <p:slideViewPr>
    <p:cSldViewPr>
      <p:cViewPr varScale="1">
        <p:scale>
          <a:sx n="116" d="100"/>
          <a:sy n="116" d="100"/>
        </p:scale>
        <p:origin x="-16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29886-9444-47CA-894E-0AF46B7C30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872D4-CA4C-431A-A656-2411A06E6E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E23C8-E166-4B6A-BFE4-03A998A68C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26C41-CEA2-491C-9751-1AED8AD08D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CFCF-8C07-4CBF-8B46-BC91FEA112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A4B1D-7DE5-4E65-8223-6F68762560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2EA6F-9346-4EC2-AB1D-F5E26BAAFF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45D9E-0DF0-416F-A6DB-B7D4BA18CB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0C408-672A-4F12-992A-F8F19B2D0E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72D4B-73E4-4B25-834C-E86EFC2802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F08C2-8ED5-4F2C-BF0C-42AD9E3A82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966FB-F7DA-424E-9583-473F8C6136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E48A9-FAE4-432F-AE08-4DA436CE8C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F1B8-D6C6-44C8-A72C-060000662F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599C8198-D3BB-4EBB-8BC3-C327AFFBF2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-personaltrainer.it/integratori/cloruro-di-magnesio.html" TargetMode="External"/><Relationship Id="rId2" Type="http://schemas.openxmlformats.org/officeDocument/2006/relationships/hyperlink" Target="http://www.my-personaltrainer.it/nutrizione/alimenti-magnesio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y-personaltrainer.it/bicarbonato.ht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3629" y="76881"/>
            <a:ext cx="8972550" cy="1760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it-IT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9999FF"/>
                </a:outerShdw>
              </a:effectLst>
              <a:latin typeface="Bimini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381000" y="360137"/>
            <a:ext cx="8305800" cy="1697263"/>
          </a:xfrm>
        </p:spPr>
        <p:txBody>
          <a:bodyPr/>
          <a:lstStyle/>
          <a:p>
            <a:r>
              <a:rPr lang="it-IT" sz="4000" b="1" dirty="0" smtClean="0">
                <a:solidFill>
                  <a:schemeClr val="accent2"/>
                </a:solidFill>
              </a:rPr>
              <a:t>ITIS-ITG «Nervi-Galilei»</a:t>
            </a:r>
            <a:endParaRPr lang="it-IT" sz="4000" b="1" dirty="0">
              <a:solidFill>
                <a:schemeClr val="accent2"/>
              </a:solidFill>
            </a:endParaRP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405493" y="2590800"/>
            <a:ext cx="8534400" cy="2438400"/>
          </a:xfrm>
        </p:spPr>
        <p:txBody>
          <a:bodyPr/>
          <a:lstStyle/>
          <a:p>
            <a:r>
              <a:rPr lang="it-IT" sz="4000" b="1" dirty="0" smtClean="0">
                <a:solidFill>
                  <a:schemeClr val="accent2"/>
                </a:solidFill>
                <a:latin typeface="Copperplate Gothic Light" panose="020E0507020206020404" pitchFamily="34" charset="0"/>
              </a:rPr>
              <a:t>Progetto </a:t>
            </a:r>
            <a:r>
              <a:rPr lang="it-IT" sz="4000" b="1" dirty="0" err="1" smtClean="0">
                <a:solidFill>
                  <a:schemeClr val="accent2"/>
                </a:solidFill>
                <a:latin typeface="Copperplate Gothic Light" panose="020E0507020206020404" pitchFamily="34" charset="0"/>
              </a:rPr>
              <a:t>Pon</a:t>
            </a:r>
            <a:r>
              <a:rPr lang="it-IT" sz="4000" b="1" dirty="0" smtClean="0">
                <a:solidFill>
                  <a:schemeClr val="accent2"/>
                </a:solidFill>
                <a:latin typeface="Copperplate Gothic Light" panose="020E0507020206020404" pitchFamily="34" charset="0"/>
              </a:rPr>
              <a:t> </a:t>
            </a:r>
          </a:p>
          <a:p>
            <a:r>
              <a:rPr lang="it-IT" sz="4000" b="1" dirty="0" smtClean="0">
                <a:solidFill>
                  <a:schemeClr val="accent2"/>
                </a:solidFill>
                <a:latin typeface="Copperplate Gothic Light" panose="020E0507020206020404" pitchFamily="34" charset="0"/>
              </a:rPr>
              <a:t>Dalle conoscenze agli esperimenti  2:</a:t>
            </a:r>
          </a:p>
          <a:p>
            <a:r>
              <a:rPr lang="it-IT" sz="4000" b="1" dirty="0" smtClean="0">
                <a:solidFill>
                  <a:schemeClr val="accent2"/>
                </a:solidFill>
                <a:latin typeface="Copperplate Gothic Light" panose="020E0507020206020404" pitchFamily="34" charset="0"/>
              </a:rPr>
              <a:t>IL PIANETA ACQUA </a:t>
            </a:r>
            <a:endParaRPr lang="it-IT" sz="4000" b="1" dirty="0">
              <a:solidFill>
                <a:schemeClr val="accent2"/>
              </a:solidFill>
              <a:latin typeface="Copperplate Gothic Light" panose="020E05070202060204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105400" cy="838200"/>
          </a:xfrm>
        </p:spPr>
        <p:txBody>
          <a:bodyPr/>
          <a:lstStyle/>
          <a:p>
            <a:r>
              <a:rPr lang="it-IT" dirty="0" smtClean="0"/>
              <a:t>Acqua del Pozzo </a:t>
            </a: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2808410"/>
              </p:ext>
            </p:extLst>
          </p:nvPr>
        </p:nvGraphicFramePr>
        <p:xfrm>
          <a:off x="152400" y="914400"/>
          <a:ext cx="5105400" cy="1590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436638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Durezza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  totale  14,3 </a:t>
                      </a:r>
                      <a:r>
                        <a:rPr lang="it-IT" sz="1600" b="1" baseline="0" dirty="0" err="1" smtClean="0">
                          <a:solidFill>
                            <a:schemeClr val="tx1"/>
                          </a:solidFill>
                        </a:rPr>
                        <a:t>°F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sz="16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urezza  </a:t>
                      </a:r>
                    </a:p>
                    <a:p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permanente 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5581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Conducibilità  83 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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S/cm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chemeClr val="tx1"/>
                          </a:solidFill>
                        </a:rPr>
                        <a:t>pH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  6,3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5581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Temperatura   20 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°C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Ione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  ferro  0,03 </a:t>
                      </a:r>
                      <a:r>
                        <a:rPr lang="it-IT" sz="1600" b="1" baseline="0" dirty="0" err="1" smtClean="0">
                          <a:solidFill>
                            <a:schemeClr val="tx1"/>
                          </a:solidFill>
                        </a:rPr>
                        <a:t>ppm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F:\foto\IMG-20140324-WA0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4949" y="1752600"/>
            <a:ext cx="3829051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0257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dirty="0" smtClean="0"/>
              <a:t>               </a:t>
            </a:r>
            <a:r>
              <a:rPr lang="it-IT" sz="3000" b="1" dirty="0" smtClean="0"/>
              <a:t>    </a:t>
            </a:r>
            <a:r>
              <a:rPr lang="it-IT" sz="3600" b="1" dirty="0" smtClean="0">
                <a:latin typeface="+mj-lt"/>
              </a:rPr>
              <a:t>Pioggia </a:t>
            </a:r>
            <a:r>
              <a:rPr lang="it-IT" sz="3600" b="1" dirty="0">
                <a:latin typeface="+mj-lt"/>
              </a:rPr>
              <a:t>acida</a:t>
            </a:r>
          </a:p>
          <a:p>
            <a:endParaRPr lang="it-IT" dirty="0"/>
          </a:p>
          <a:p>
            <a:r>
              <a:rPr lang="it-IT" sz="1600" dirty="0" smtClean="0"/>
              <a:t>La </a:t>
            </a:r>
            <a:r>
              <a:rPr lang="it-IT" sz="1600" dirty="0"/>
              <a:t>deposizione acida umida, meglio nota come pioggia acida, in meteorologia consiste nella ricaduta dall'atmosfera sul suolo di particelle acide, molecole acide diffuse nell'atmosfera che vengono catturate e deposte al suolo da precipitazioni quali: piogge, neve, grandine, nebbie, rugiade, ecc</a:t>
            </a:r>
            <a:r>
              <a:rPr lang="it-IT" sz="1600" dirty="0" smtClean="0"/>
              <a:t>.</a:t>
            </a:r>
            <a:endParaRPr lang="it-IT" sz="1600" dirty="0"/>
          </a:p>
          <a:p>
            <a:r>
              <a:rPr lang="it-IT" sz="1600" dirty="0" smtClean="0"/>
              <a:t>Una </a:t>
            </a:r>
            <a:r>
              <a:rPr lang="it-IT" sz="1600" dirty="0"/>
              <a:t>pioggia viene definita acida quando il suo </a:t>
            </a:r>
            <a:r>
              <a:rPr lang="it-IT" sz="1600" dirty="0" err="1"/>
              <a:t>pH</a:t>
            </a:r>
            <a:r>
              <a:rPr lang="it-IT" sz="1600" dirty="0"/>
              <a:t> è minore di 5</a:t>
            </a:r>
            <a:r>
              <a:rPr lang="it-IT" sz="1600" dirty="0" smtClean="0"/>
              <a:t>; </a:t>
            </a:r>
            <a:r>
              <a:rPr lang="it-IT" sz="1600" dirty="0"/>
              <a:t>normalmente il </a:t>
            </a:r>
            <a:r>
              <a:rPr lang="it-IT" sz="1600" dirty="0" err="1"/>
              <a:t>pH</a:t>
            </a:r>
            <a:r>
              <a:rPr lang="it-IT" sz="1600" dirty="0"/>
              <a:t> della pioggia assume valori compresi fra 5 e 6,5 ed è costituita prevalentemente da acqua distillata e pulviscolo </a:t>
            </a:r>
            <a:r>
              <a:rPr lang="it-IT" sz="1600" dirty="0" smtClean="0"/>
              <a:t>atmosferico </a:t>
            </a:r>
            <a:r>
              <a:rPr lang="it-IT" sz="1600" dirty="0"/>
              <a:t>che reagisce in acqua dando acido solforico. Il rimanente 30% risulta principalmente costituito dagli ossidi di </a:t>
            </a:r>
            <a:r>
              <a:rPr lang="it-IT" sz="1600" dirty="0" smtClean="0"/>
              <a:t>azoto.</a:t>
            </a:r>
            <a:endParaRPr lang="it-IT" sz="1600" dirty="0"/>
          </a:p>
        </p:txBody>
      </p:sp>
      <p:sp>
        <p:nvSpPr>
          <p:cNvPr id="4" name="Rettangolo 3"/>
          <p:cNvSpPr/>
          <p:nvPr/>
        </p:nvSpPr>
        <p:spPr>
          <a:xfrm>
            <a:off x="0" y="2893100"/>
            <a:ext cx="9117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Ciò comporta che la chimica del suolo possa essere drasticamente alterata, in particolare quando cationi basici, come calcio e magnesio, vengono dilavati dalle piogge acide, danneggiando o uccidendo le specie sensibili, come l'acero da zucchero.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3733800"/>
            <a:ext cx="461291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5552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"/>
            <a:ext cx="9123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                                </a:t>
            </a:r>
            <a:r>
              <a:rPr lang="it-IT" sz="2400" b="1" dirty="0" smtClean="0"/>
              <a:t>EFFETTI</a:t>
            </a:r>
            <a:r>
              <a:rPr lang="it-IT" sz="2400" dirty="0" smtClean="0"/>
              <a:t> </a:t>
            </a:r>
          </a:p>
          <a:p>
            <a:r>
              <a:rPr lang="it-IT" sz="1600" dirty="0" smtClean="0"/>
              <a:t> ● </a:t>
            </a:r>
            <a:r>
              <a:rPr lang="it-IT" sz="1600" dirty="0"/>
              <a:t>A livello della vegetazione le piante ad alto fusto possono essere danneggiate dalle piogge acide, ma l'effetto sulle colture alimentari è ridotto al minimo grazie all'applicazione di </a:t>
            </a:r>
            <a:r>
              <a:rPr lang="it-IT" sz="1600" dirty="0" smtClean="0"/>
              <a:t>fertilizzanti. In </a:t>
            </a:r>
            <a:r>
              <a:rPr lang="it-IT" sz="1600" dirty="0"/>
              <a:t>molte piante, come anche nel caso dell'abete rosso, le piogge acide </a:t>
            </a:r>
            <a:r>
              <a:rPr lang="it-IT" sz="1600" dirty="0" smtClean="0"/>
              <a:t>rendendo </a:t>
            </a:r>
            <a:r>
              <a:rPr lang="it-IT" sz="1600" dirty="0"/>
              <a:t>le piante meno resistenti al freddo; le piante compromesse generalmente non riescono a superare </a:t>
            </a:r>
            <a:r>
              <a:rPr lang="it-IT" sz="1600" dirty="0" smtClean="0"/>
              <a:t>l'inverno.</a:t>
            </a:r>
            <a:endParaRPr lang="it-IT" sz="1600" dirty="0"/>
          </a:p>
          <a:p>
            <a:endParaRPr lang="it-IT" sz="1600" dirty="0"/>
          </a:p>
          <a:p>
            <a:r>
              <a:rPr lang="it-IT" sz="1600" dirty="0"/>
              <a:t>  </a:t>
            </a:r>
            <a:r>
              <a:rPr lang="it-IT" sz="1600" dirty="0" smtClean="0"/>
              <a:t>● A </a:t>
            </a:r>
            <a:r>
              <a:rPr lang="it-IT" sz="1600" dirty="0"/>
              <a:t>livello della salute umana è stata ipotizzata una diretta correlazione fra persone che vivono in aree soggette a deposizioni acide e danni alla loro </a:t>
            </a:r>
            <a:r>
              <a:rPr lang="it-IT" sz="1600" dirty="0" smtClean="0"/>
              <a:t>salute.</a:t>
            </a:r>
            <a:endParaRPr lang="it-IT" sz="1600" dirty="0"/>
          </a:p>
          <a:p>
            <a:endParaRPr lang="it-IT" sz="1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2392019"/>
            <a:ext cx="3286796" cy="44670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8956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3894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● A livello urbano la pioggia acida può anche danneggiare edifici e monumenti storici, soprattutto quelli edificati con rocce come il calcare e il marmo, o comunque tutti quegli edifici contenenti grandi quantità di carbonato di calcio. Il danno diretto a queste strutture deriva dalla reazione che si innesca fra gli acidi portati dalle precipitazioni e i composti contenenti calcio nelle strutture:</a:t>
            </a:r>
          </a:p>
          <a:p>
            <a:endParaRPr lang="it-IT" dirty="0"/>
          </a:p>
          <a:p>
            <a:r>
              <a:rPr lang="it-IT" dirty="0"/>
              <a:t>    CaCO3 (s) + H2SO4 (</a:t>
            </a:r>
            <a:r>
              <a:rPr lang="it-IT" dirty="0" err="1"/>
              <a:t>aq</a:t>
            </a:r>
            <a:r>
              <a:rPr lang="it-IT" dirty="0"/>
              <a:t>) ⇔ CaSO4 (</a:t>
            </a:r>
            <a:r>
              <a:rPr lang="it-IT" dirty="0" err="1"/>
              <a:t>aq</a:t>
            </a:r>
            <a:r>
              <a:rPr lang="it-IT" dirty="0"/>
              <a:t>) + CO2 (g) + H2O (l)</a:t>
            </a:r>
          </a:p>
          <a:p>
            <a:endParaRPr lang="it-IT" dirty="0"/>
          </a:p>
          <a:p>
            <a:r>
              <a:rPr lang="it-IT" dirty="0"/>
              <a:t>L'effetto di tale reazione può essere osservato su antiche lapidi, costruzioni o statue esposte alle intemperie. La pioggia acida aumenta anche il tasso di ossidazione dei metalli, in particolare il rame e il bronzo.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831731"/>
            <a:ext cx="4419600" cy="290385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05200"/>
            <a:ext cx="46863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715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5542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b="1" dirty="0" smtClean="0">
                <a:solidFill>
                  <a:srgbClr val="5656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Durezza</a:t>
            </a:r>
            <a:endParaRPr lang="it-IT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7625" algn="just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durezza dell'acqua indica il contenuto di sali (soprattutto alcalini), quali calcio e </a:t>
            </a:r>
            <a:r>
              <a:rPr lang="it-IT" sz="2000" dirty="0">
                <a:solidFill>
                  <a:srgbClr val="00619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magnesio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(Ca e Mg - responsabili della formazione del "calcare") sotto forma di: cloruro di calcio (CaCl</a:t>
            </a:r>
            <a:r>
              <a:rPr lang="it-IT" sz="2000" baseline="-25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solfato di calcio (CaSO</a:t>
            </a:r>
            <a:r>
              <a:rPr lang="it-IT" sz="2000" baseline="-25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it-IT" sz="2000" dirty="0">
                <a:solidFill>
                  <a:srgbClr val="00619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cloruro di magnesio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(MgCl</a:t>
            </a:r>
            <a:r>
              <a:rPr lang="it-IT" sz="2000" baseline="-25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 solfato magnesio (MgSO</a:t>
            </a:r>
            <a:r>
              <a:rPr lang="it-IT" sz="2000" baseline="-25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durezza dell'acqua può essere TOTALE, PERMANENETE e TEMPORANEA (in base alla struttura dei sali stessi):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Durezza totale dell'acqua: è il totale dei sali di calcio e magnesio sciolti in acqua</a:t>
            </a:r>
            <a:endParaRPr lang="it-IT" sz="20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Durezza permanente dell'acqua: è un parametro che misura la quantità di sali di calcio e magnesio che rimangono in soluzione dopo l'ebollizione</a:t>
            </a:r>
            <a:endParaRPr lang="it-IT" sz="20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Durezza temporanea dell'acqua: è la differenza tra la durezza totale e quella permanente, pertanto costituisce la quantità di </a:t>
            </a:r>
            <a:r>
              <a:rPr lang="it-IT" sz="2000" dirty="0">
                <a:solidFill>
                  <a:srgbClr val="00619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bicarbonati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it-IT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calcio 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magnesio che precipitano per ebollizione </a:t>
            </a:r>
            <a:r>
              <a:rPr lang="it-IT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dell'acqua </a:t>
            </a:r>
          </a:p>
        </p:txBody>
      </p:sp>
    </p:spTree>
    <p:extLst>
      <p:ext uri="{BB962C8B-B14F-4D97-AF65-F5344CB8AC3E}">
        <p14:creationId xmlns:p14="http://schemas.microsoft.com/office/powerpoint/2010/main" xmlns="" val="691356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96" y="152400"/>
            <a:ext cx="914617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06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427038"/>
          </a:xfrm>
        </p:spPr>
        <p:txBody>
          <a:bodyPr/>
          <a:lstStyle/>
          <a:p>
            <a:r>
              <a:rPr lang="it-IT" sz="2800" b="1" dirty="0" smtClean="0"/>
              <a:t>Determinazione in laboratorio della durezza</a:t>
            </a:r>
            <a:endParaRPr lang="it-IT" sz="28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787698"/>
            <a:ext cx="8763000" cy="604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915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4938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foto\IMG-20140324-WA0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48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foto\IMG-20140324-WA0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430" y="762000"/>
            <a:ext cx="4560570" cy="608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6528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0"/>
            <a:ext cx="8382000" cy="1470025"/>
          </a:xfrm>
        </p:spPr>
        <p:txBody>
          <a:bodyPr/>
          <a:lstStyle/>
          <a:p>
            <a:pPr eaLnBrk="1" hangingPunct="1"/>
            <a:r>
              <a:rPr lang="it-IT" sz="5400" dirty="0" smtClean="0"/>
              <a:t> </a:t>
            </a:r>
            <a:r>
              <a:rPr lang="it-IT" sz="5400" b="1" dirty="0" smtClean="0">
                <a:solidFill>
                  <a:schemeClr val="accent2"/>
                </a:solidFill>
                <a:latin typeface="Verdana" pitchFamily="34" charset="0"/>
              </a:rPr>
              <a:t>Acqua : ANALIZZIAMO  L’ACQUA MINERALE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971800"/>
            <a:ext cx="6400800" cy="1752600"/>
          </a:xfrm>
        </p:spPr>
        <p:txBody>
          <a:bodyPr/>
          <a:lstStyle/>
          <a:p>
            <a:pPr eaLnBrk="1" hangingPunct="1"/>
            <a:r>
              <a:rPr lang="it-IT" sz="3600" b="1" dirty="0" smtClean="0">
                <a:solidFill>
                  <a:schemeClr val="accent2"/>
                </a:solidFill>
                <a:latin typeface="Verdana" pitchFamily="34" charset="0"/>
              </a:rPr>
              <a:t>1)LEGGIAMO UNA ETICHETTA</a:t>
            </a:r>
          </a:p>
          <a:p>
            <a:pPr eaLnBrk="1" hangingPunct="1"/>
            <a:endParaRPr lang="it-IT" sz="3600" b="1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buFontTx/>
              <a:buChar char="•"/>
            </a:pPr>
            <a:endParaRPr lang="it-IT" sz="3600" b="1" dirty="0" smtClean="0">
              <a:solidFill>
                <a:schemeClr val="accent2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188913"/>
            <a:ext cx="7869238" cy="792162"/>
          </a:xfrm>
        </p:spPr>
        <p:txBody>
          <a:bodyPr/>
          <a:lstStyle/>
          <a:p>
            <a:pPr eaLnBrk="1" hangingPunct="1"/>
            <a:r>
              <a:rPr lang="it-IT" b="1" smtClean="0">
                <a:solidFill>
                  <a:schemeClr val="accent2"/>
                </a:solidFill>
                <a:latin typeface="Verdana" pitchFamily="34" charset="0"/>
              </a:rPr>
              <a:t>Le Proprietà dell’acqua</a:t>
            </a:r>
            <a:endParaRPr lang="it-IT" smtClean="0">
              <a:latin typeface="Verdana" pitchFamily="34" charset="0"/>
            </a:endParaRPr>
          </a:p>
        </p:txBody>
      </p:sp>
      <p:pic>
        <p:nvPicPr>
          <p:cNvPr id="71683" name="Picture 3" descr="acqua_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125538"/>
            <a:ext cx="1443037" cy="1728787"/>
          </a:xfrm>
          <a:noFill/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95288" y="5334000"/>
            <a:ext cx="8713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4"/>
              </a:buBlip>
            </a:pPr>
            <a:r>
              <a:rPr lang="it-IT" dirty="0"/>
              <a:t> L’acqua ha la capacità di sciogliere molte sostanze (sale, zucchero, ecc.) e pertanto è un ottimo </a:t>
            </a:r>
            <a:r>
              <a:rPr lang="it-IT" dirty="0" smtClean="0"/>
              <a:t>solvente</a:t>
            </a:r>
            <a:r>
              <a:rPr lang="it-IT" u="sng" dirty="0"/>
              <a:t>.</a:t>
            </a:r>
            <a:endParaRPr lang="it-IT" dirty="0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403350" y="1484313"/>
            <a:ext cx="74882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/>
              <a:t>L’acqua, grazie alla sua semplice composizione,  possiede una serie di proprietà che la differenziano da tutti gli altri elementi naturali, rendendola speciale: 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23850" y="2940050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it-IT"/>
              <a:t> L'acqua pura è praticamente impossibile da ottenere. Le acque      minerali, ad esempio, contengono in piccole quantità sali e gas disciolti;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323850" y="3838575"/>
            <a:ext cx="8712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4"/>
              </a:buBlip>
            </a:pPr>
            <a:r>
              <a:rPr lang="it-IT"/>
              <a:t> L’acqua possiede la capacità di assorbire molto più calore relativamente a qualsiasi altro composto; è in grado di raffreddare l'ambiente incorporando in essa calore, così come di mantenerlo (pensiamo ad esempio alla borsa dell'acqua calda);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5" grpId="0"/>
      <p:bldP spid="716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ttp://robertobizzarri.altervista.org/blog/wp-content/uploads/2010/09/etiche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47068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ttp://robertobizzarri.altervista.org/blog/wp-content/uploads/2010/09/etiche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5513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ttp://robertobizzarri.altervista.org/blog/wp-content/uploads/2010/09/etiche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90316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ttp://robertobizzarri.altervista.org/blog/wp-content/uploads/2010/09/etiche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29467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ttp://robertobizzarri.altervista.org/blog/wp-content/uploads/2010/09/etiche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41650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67339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8943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7042342" cy="66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5725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7028713" cy="664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0535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-1074"/>
            <a:ext cx="6827257" cy="674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6663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6934200" cy="6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85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chemeClr val="accent2"/>
                </a:solidFill>
                <a:latin typeface="Verdana" pitchFamily="34" charset="0"/>
              </a:rPr>
              <a:t>IL CICLO DELL’ACQUA</a:t>
            </a:r>
          </a:p>
        </p:txBody>
      </p:sp>
      <p:pic>
        <p:nvPicPr>
          <p:cNvPr id="77827" name="Picture 3" descr="ciclo-acqu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371600"/>
            <a:ext cx="8610600" cy="51816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" y="152400"/>
            <a:ext cx="7162801" cy="32766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3125" y="2362200"/>
            <a:ext cx="30289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450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Visita guidata all’impianto di potabilizzazione della diga del Locone ( Minervino )</a:t>
            </a:r>
            <a:endParaRPr lang="it-IT" sz="3200" dirty="0"/>
          </a:p>
        </p:txBody>
      </p:sp>
      <p:pic>
        <p:nvPicPr>
          <p:cNvPr id="14338" name="Picture 2" descr="F:\foto\IMG-20140324-WA0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" y="1524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F:\foto\IMG-20140324-WA0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0120" y="1524000"/>
            <a:ext cx="4419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:\foto\IMG-20140324-WA0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238" y="4724401"/>
            <a:ext cx="673576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6846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foto\IMG-20140324-WA0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"/>
            <a:ext cx="4703234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F:\foto\IMG-20140324-WA0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9363" y="0"/>
            <a:ext cx="4084637" cy="306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:\foto\IMG-20140324-WA0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4465" y="3398758"/>
            <a:ext cx="2594431" cy="330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F:\foto\IMG-20140324-WA00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120" y="3746679"/>
            <a:ext cx="3220879" cy="295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2058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foto\IMG-20140324-WA0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68" y="289560"/>
            <a:ext cx="874762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F:\foto\IMG-20140324-WA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:\foto\IMG-20140324-WA0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4155016" cy="311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1712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15240"/>
            <a:ext cx="8229600" cy="975360"/>
          </a:xfrm>
        </p:spPr>
        <p:txBody>
          <a:bodyPr/>
          <a:lstStyle/>
          <a:p>
            <a:r>
              <a:rPr lang="it-IT" sz="2400" b="1" dirty="0" smtClean="0"/>
              <a:t>Dopo aver visitato l’impianto di potabilizzazione l’esperto ci ha mostrato i metodi di gestione e potabilizzazione dell’acqua durante le emergenze </a:t>
            </a:r>
            <a:endParaRPr lang="it-IT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065" y="1295400"/>
            <a:ext cx="854186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586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9963"/>
            <a:ext cx="7953555" cy="63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2326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522907" cy="35052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5994" y="3291983"/>
            <a:ext cx="264795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760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5105400"/>
          </a:xfrm>
        </p:spPr>
        <p:txBody>
          <a:bodyPr/>
          <a:lstStyle/>
          <a:p>
            <a:r>
              <a:rPr lang="it-IT" dirty="0" smtClean="0"/>
              <a:t>I ragazzi che hanno partecipato al PON ringraziano il Dirigente scolastico e la scuola per aver arricchito le proprie conoscenze. </a:t>
            </a:r>
            <a:br>
              <a:rPr lang="it-IT" dirty="0" smtClean="0"/>
            </a:br>
            <a:r>
              <a:rPr lang="it-IT" dirty="0"/>
              <a:t> </a:t>
            </a:r>
            <a:r>
              <a:rPr lang="it-IT" dirty="0" smtClean="0"/>
              <a:t>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40658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7660144"/>
              </p:ext>
            </p:extLst>
          </p:nvPr>
        </p:nvGraphicFramePr>
        <p:xfrm>
          <a:off x="3563302" y="0"/>
          <a:ext cx="1323975" cy="396240"/>
        </p:xfrm>
        <a:graphic>
          <a:graphicData uri="http://schemas.openxmlformats.org/drawingml/2006/table">
            <a:tbl>
              <a:tblPr/>
              <a:tblGrid>
                <a:gridCol w="1323975"/>
              </a:tblGrid>
              <a:tr h="38544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2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ACQUA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2456875"/>
              </p:ext>
            </p:extLst>
          </p:nvPr>
        </p:nvGraphicFramePr>
        <p:xfrm>
          <a:off x="3534171" y="861059"/>
          <a:ext cx="1543209" cy="858520"/>
        </p:xfrm>
        <a:graphic>
          <a:graphicData uri="http://schemas.openxmlformats.org/drawingml/2006/table">
            <a:tbl>
              <a:tblPr/>
              <a:tblGrid>
                <a:gridCol w="1543209"/>
              </a:tblGrid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CLASSIFICAZIONE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DELLE ACQUE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3166614"/>
              </p:ext>
            </p:extLst>
          </p:nvPr>
        </p:nvGraphicFramePr>
        <p:xfrm>
          <a:off x="1463675" y="2207895"/>
          <a:ext cx="1860549" cy="675640"/>
        </p:xfrm>
        <a:graphic>
          <a:graphicData uri="http://schemas.openxmlformats.org/drawingml/2006/table">
            <a:tbl>
              <a:tblPr/>
              <a:tblGrid>
                <a:gridCol w="1860549"/>
              </a:tblGrid>
              <a:tr h="593091">
                <a:tc>
                  <a:txBody>
                    <a:bodyPr/>
                    <a:lstStyle/>
                    <a:p>
                      <a:pPr marL="81915" algn="just"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CLASSIFICAZIONE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1915" algn="just"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IDROLOGICA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1053724"/>
              </p:ext>
            </p:extLst>
          </p:nvPr>
        </p:nvGraphicFramePr>
        <p:xfrm>
          <a:off x="3458210" y="2249170"/>
          <a:ext cx="1734820" cy="548640"/>
        </p:xfrm>
        <a:graphic>
          <a:graphicData uri="http://schemas.openxmlformats.org/drawingml/2006/table">
            <a:tbl>
              <a:tblPr/>
              <a:tblGrid>
                <a:gridCol w="1734820"/>
              </a:tblGrid>
              <a:tr h="545465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CLASSIFICAZIONE CHIMICA                 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511353"/>
              </p:ext>
            </p:extLst>
          </p:nvPr>
        </p:nvGraphicFramePr>
        <p:xfrm>
          <a:off x="5476875" y="2233930"/>
          <a:ext cx="1826974" cy="548640"/>
        </p:xfrm>
        <a:graphic>
          <a:graphicData uri="http://schemas.openxmlformats.org/drawingml/2006/table">
            <a:tbl>
              <a:tblPr/>
              <a:tblGrid>
                <a:gridCol w="1826974"/>
              </a:tblGrid>
              <a:tr h="534035"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  <a:tabLst>
                          <a:tab pos="5638800" algn="l"/>
                        </a:tabLst>
                      </a:pPr>
                      <a:r>
                        <a:rPr lang="it-I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CLASSIFICAZIONE DI UTENZA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5123995"/>
              </p:ext>
            </p:extLst>
          </p:nvPr>
        </p:nvGraphicFramePr>
        <p:xfrm>
          <a:off x="1458277" y="3043238"/>
          <a:ext cx="1466850" cy="690562"/>
        </p:xfrm>
        <a:graphic>
          <a:graphicData uri="http://schemas.openxmlformats.org/drawingml/2006/table">
            <a:tbl>
              <a:tblPr/>
              <a:tblGrid>
                <a:gridCol w="1466850"/>
              </a:tblGrid>
              <a:tr h="690562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ACQUE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METEORICHE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0364438"/>
              </p:ext>
            </p:extLst>
          </p:nvPr>
        </p:nvGraphicFramePr>
        <p:xfrm>
          <a:off x="3743403" y="3818572"/>
          <a:ext cx="1124585" cy="247650"/>
        </p:xfrm>
        <a:graphic>
          <a:graphicData uri="http://schemas.openxmlformats.org/drawingml/2006/table">
            <a:tbl>
              <a:tblPr/>
              <a:tblGrid>
                <a:gridCol w="1124585"/>
              </a:tblGrid>
              <a:tr h="24765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ACQUE DOLCI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7944452"/>
              </p:ext>
            </p:extLst>
          </p:nvPr>
        </p:nvGraphicFramePr>
        <p:xfrm>
          <a:off x="6985000" y="4748212"/>
          <a:ext cx="1685925" cy="257175"/>
        </p:xfrm>
        <a:graphic>
          <a:graphicData uri="http://schemas.openxmlformats.org/drawingml/2006/table">
            <a:tbl>
              <a:tblPr/>
              <a:tblGrid>
                <a:gridCol w="1685925"/>
              </a:tblGrid>
              <a:tr h="257175"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ACQUE INDUSTRIALI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6965619"/>
              </p:ext>
            </p:extLst>
          </p:nvPr>
        </p:nvGraphicFramePr>
        <p:xfrm>
          <a:off x="7052310" y="4003913"/>
          <a:ext cx="1333500" cy="221773"/>
        </p:xfrm>
        <a:graphic>
          <a:graphicData uri="http://schemas.openxmlformats.org/drawingml/2006/table">
            <a:tbl>
              <a:tblPr/>
              <a:tblGrid>
                <a:gridCol w="1333500"/>
              </a:tblGrid>
              <a:tr h="221773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ACQUE POTABILI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2820868"/>
              </p:ext>
            </p:extLst>
          </p:nvPr>
        </p:nvGraphicFramePr>
        <p:xfrm>
          <a:off x="6867525" y="5867400"/>
          <a:ext cx="2124075" cy="304800"/>
        </p:xfrm>
        <a:graphic>
          <a:graphicData uri="http://schemas.openxmlformats.org/drawingml/2006/table">
            <a:tbl>
              <a:tblPr/>
              <a:tblGrid>
                <a:gridCol w="2124075"/>
              </a:tblGrid>
              <a:tr h="30480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ACQUE PER L’AGRICOLTURA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0243619"/>
              </p:ext>
            </p:extLst>
          </p:nvPr>
        </p:nvGraphicFramePr>
        <p:xfrm>
          <a:off x="1452562" y="4029393"/>
          <a:ext cx="1428750" cy="675640"/>
        </p:xfrm>
        <a:graphic>
          <a:graphicData uri="http://schemas.openxmlformats.org/drawingml/2006/table">
            <a:tbl>
              <a:tblPr/>
              <a:tblGrid>
                <a:gridCol w="1428750"/>
              </a:tblGrid>
              <a:tr h="52324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ACQUE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SUPERFICIALI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5834724"/>
              </p:ext>
            </p:extLst>
          </p:nvPr>
        </p:nvGraphicFramePr>
        <p:xfrm>
          <a:off x="3712686" y="4519453"/>
          <a:ext cx="1392714" cy="281147"/>
        </p:xfrm>
        <a:graphic>
          <a:graphicData uri="http://schemas.openxmlformats.org/drawingml/2006/table">
            <a:tbl>
              <a:tblPr/>
              <a:tblGrid>
                <a:gridCol w="1392714"/>
              </a:tblGrid>
              <a:tr h="281147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  <a:tabLst>
                          <a:tab pos="581025" algn="l"/>
                          <a:tab pos="752475" algn="l"/>
                        </a:tabLs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ACQUE SALATE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1023976"/>
              </p:ext>
            </p:extLst>
          </p:nvPr>
        </p:nvGraphicFramePr>
        <p:xfrm>
          <a:off x="3793411" y="5676900"/>
          <a:ext cx="1910198" cy="381000"/>
        </p:xfrm>
        <a:graphic>
          <a:graphicData uri="http://schemas.openxmlformats.org/drawingml/2006/table">
            <a:tbl>
              <a:tblPr/>
              <a:tblGrid>
                <a:gridCol w="1910198"/>
              </a:tblGrid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 </a:t>
                      </a: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FALDE</a:t>
                      </a:r>
                      <a:r>
                        <a:rPr lang="it-IT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FREATICHE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0902267"/>
              </p:ext>
            </p:extLst>
          </p:nvPr>
        </p:nvGraphicFramePr>
        <p:xfrm>
          <a:off x="1420812" y="5066506"/>
          <a:ext cx="1419225" cy="714375"/>
        </p:xfrm>
        <a:graphic>
          <a:graphicData uri="http://schemas.openxmlformats.org/drawingml/2006/table">
            <a:tbl>
              <a:tblPr/>
              <a:tblGrid>
                <a:gridCol w="1419225"/>
              </a:tblGrid>
              <a:tr h="714375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it-I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ACQUE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TELLURICHE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el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5504960"/>
              </p:ext>
            </p:extLst>
          </p:nvPr>
        </p:nvGraphicFramePr>
        <p:xfrm>
          <a:off x="3723640" y="4953000"/>
          <a:ext cx="2143760" cy="304800"/>
        </p:xfrm>
        <a:graphic>
          <a:graphicData uri="http://schemas.openxmlformats.org/drawingml/2006/table">
            <a:tbl>
              <a:tblPr/>
              <a:tblGrid>
                <a:gridCol w="2143760"/>
              </a:tblGrid>
              <a:tr h="30480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 </a:t>
                      </a:r>
                      <a:r>
                        <a:rPr lang="it-IT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FALDE</a:t>
                      </a:r>
                      <a:r>
                        <a:rPr lang="it-IT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PROFONDE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Freccia in giù 1"/>
          <p:cNvSpPr>
            <a:spLocks noChangeArrowheads="1"/>
          </p:cNvSpPr>
          <p:nvPr/>
        </p:nvSpPr>
        <p:spPr bwMode="auto">
          <a:xfrm>
            <a:off x="4121943" y="1822449"/>
            <a:ext cx="367507" cy="411481"/>
          </a:xfrm>
          <a:prstGeom prst="downArrow">
            <a:avLst>
              <a:gd name="adj1" fmla="val 50000"/>
              <a:gd name="adj2" fmla="val 50035"/>
            </a:avLst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" name="Freccia in giù 22"/>
          <p:cNvSpPr>
            <a:spLocks noChangeArrowheads="1"/>
          </p:cNvSpPr>
          <p:nvPr/>
        </p:nvSpPr>
        <p:spPr bwMode="auto">
          <a:xfrm>
            <a:off x="4098925" y="449578"/>
            <a:ext cx="300514" cy="411481"/>
          </a:xfrm>
          <a:prstGeom prst="downArrow">
            <a:avLst>
              <a:gd name="adj1" fmla="val 50000"/>
              <a:gd name="adj2" fmla="val 50035"/>
            </a:avLst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4098925" y="3452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4098925" y="3910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563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563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563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563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563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63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63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63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63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8800" algn="l"/>
              </a:tabLst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8800" algn="l"/>
              </a:tabLst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25"/>
          <p:cNvSpPr>
            <a:spLocks noChangeArrowheads="1"/>
          </p:cNvSpPr>
          <p:nvPr/>
        </p:nvSpPr>
        <p:spPr bwMode="auto">
          <a:xfrm>
            <a:off x="4734481" y="6534834"/>
            <a:ext cx="15673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kumimoji="0" lang="it-IT" alt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 flipV="1">
            <a:off x="9601200" y="6479358"/>
            <a:ext cx="332613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</a:tabLst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</a:tabLst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it-IT" alt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</a:tabLst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4098925" y="3910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it-IT" altLang="it-IT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4098925" y="3910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581025" algn="l"/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581025" algn="l"/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581025" algn="l"/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581025" algn="l"/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581025" algn="l"/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752475" algn="l"/>
              </a:tabLst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 flipV="1">
            <a:off x="10896599" y="6405517"/>
            <a:ext cx="188706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52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</a:tabLst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	</a:t>
            </a:r>
            <a:endParaRPr kumimoji="0" lang="it-IT" alt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</a:tabLst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it-IT" alt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</a:tabLst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4207589" y="7239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cxnSp>
        <p:nvCxnSpPr>
          <p:cNvPr id="53" name="Connettore 1 52"/>
          <p:cNvCxnSpPr/>
          <p:nvPr/>
        </p:nvCxnSpPr>
        <p:spPr>
          <a:xfrm>
            <a:off x="3124200" y="3826352"/>
            <a:ext cx="0" cy="826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 flipH="1">
            <a:off x="2882900" y="4239419"/>
            <a:ext cx="241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/>
          <p:nvPr/>
        </p:nvCxnSpPr>
        <p:spPr>
          <a:xfrm flipV="1">
            <a:off x="3124200" y="3825239"/>
            <a:ext cx="457200" cy="11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/>
          <p:nvPr/>
        </p:nvCxnSpPr>
        <p:spPr>
          <a:xfrm>
            <a:off x="3124200" y="4652486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873125" y="2362200"/>
            <a:ext cx="0" cy="312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/>
          <p:nvPr/>
        </p:nvCxnSpPr>
        <p:spPr>
          <a:xfrm>
            <a:off x="873125" y="2362200"/>
            <a:ext cx="4756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/>
          <p:nvPr/>
        </p:nvCxnSpPr>
        <p:spPr>
          <a:xfrm>
            <a:off x="873124" y="3352800"/>
            <a:ext cx="43815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/>
          <p:cNvCxnSpPr/>
          <p:nvPr/>
        </p:nvCxnSpPr>
        <p:spPr>
          <a:xfrm>
            <a:off x="873124" y="4239419"/>
            <a:ext cx="43815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/>
          <p:cNvCxnSpPr/>
          <p:nvPr/>
        </p:nvCxnSpPr>
        <p:spPr>
          <a:xfrm>
            <a:off x="873125" y="5486400"/>
            <a:ext cx="4381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73"/>
          <p:cNvCxnSpPr/>
          <p:nvPr/>
        </p:nvCxnSpPr>
        <p:spPr>
          <a:xfrm flipH="1">
            <a:off x="2286000" y="1143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75"/>
          <p:cNvCxnSpPr/>
          <p:nvPr/>
        </p:nvCxnSpPr>
        <p:spPr>
          <a:xfrm>
            <a:off x="2286000" y="1143000"/>
            <a:ext cx="0" cy="8851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>
            <a:off x="5105400" y="1143000"/>
            <a:ext cx="11964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2 79"/>
          <p:cNvCxnSpPr/>
          <p:nvPr/>
        </p:nvCxnSpPr>
        <p:spPr>
          <a:xfrm>
            <a:off x="6301819" y="1143000"/>
            <a:ext cx="0" cy="8851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/>
          <p:nvPr/>
        </p:nvCxnSpPr>
        <p:spPr>
          <a:xfrm>
            <a:off x="2882900" y="5486400"/>
            <a:ext cx="241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/>
          <p:nvPr/>
        </p:nvCxnSpPr>
        <p:spPr>
          <a:xfrm flipV="1">
            <a:off x="3124200" y="5105400"/>
            <a:ext cx="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/>
          <p:cNvCxnSpPr/>
          <p:nvPr/>
        </p:nvCxnSpPr>
        <p:spPr>
          <a:xfrm>
            <a:off x="3124200" y="51054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2 87"/>
          <p:cNvCxnSpPr/>
          <p:nvPr/>
        </p:nvCxnSpPr>
        <p:spPr>
          <a:xfrm>
            <a:off x="3124200" y="58674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/>
          <p:cNvCxnSpPr/>
          <p:nvPr/>
        </p:nvCxnSpPr>
        <p:spPr>
          <a:xfrm>
            <a:off x="6309518" y="2819400"/>
            <a:ext cx="0" cy="320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2 94"/>
          <p:cNvCxnSpPr/>
          <p:nvPr/>
        </p:nvCxnSpPr>
        <p:spPr>
          <a:xfrm>
            <a:off x="6301819" y="4114800"/>
            <a:ext cx="46859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2 96"/>
          <p:cNvCxnSpPr/>
          <p:nvPr/>
        </p:nvCxnSpPr>
        <p:spPr>
          <a:xfrm>
            <a:off x="6309518" y="6019800"/>
            <a:ext cx="4608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98"/>
          <p:cNvCxnSpPr/>
          <p:nvPr/>
        </p:nvCxnSpPr>
        <p:spPr>
          <a:xfrm>
            <a:off x="6309518" y="4876800"/>
            <a:ext cx="4608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2091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sz="4800" b="1" dirty="0" smtClean="0">
                <a:solidFill>
                  <a:schemeClr val="accent2"/>
                </a:solidFill>
              </a:rPr>
              <a:t>Analisi delle Acque </a:t>
            </a:r>
            <a:endParaRPr lang="it-IT" sz="4800" b="1" dirty="0">
              <a:solidFill>
                <a:schemeClr val="accent2"/>
              </a:solidFill>
            </a:endParaRPr>
          </a:p>
        </p:txBody>
      </p:sp>
      <p:sp>
        <p:nvSpPr>
          <p:cNvPr id="17" name="Segnaposto contenuto 16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593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sz="2000" dirty="0" smtClean="0"/>
              <a:t>I campioni prelevati in diversi luoghi :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- Acqua della scuola (ITG)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- Acqua tellurica </a:t>
            </a:r>
          </a:p>
          <a:p>
            <a:pPr marL="0" indent="0">
              <a:buNone/>
            </a:pPr>
            <a:r>
              <a:rPr lang="it-IT" sz="2000" dirty="0" smtClean="0"/>
              <a:t>  - Acqua piovana 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- Acqua domestica </a:t>
            </a:r>
          </a:p>
          <a:p>
            <a:pPr marL="0" indent="0">
              <a:buNone/>
            </a:pPr>
            <a:r>
              <a:rPr lang="it-IT" sz="2000" dirty="0" smtClean="0"/>
              <a:t> Hanno riguardato i seguenti parametri :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</a:t>
            </a:r>
          </a:p>
          <a:p>
            <a:pPr marL="0" indent="0">
              <a:buNone/>
            </a:pPr>
            <a:endParaRPr lang="it-IT" sz="2000" dirty="0" smtClean="0"/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9197357"/>
              </p:ext>
            </p:extLst>
          </p:nvPr>
        </p:nvGraphicFramePr>
        <p:xfrm>
          <a:off x="152400" y="3733800"/>
          <a:ext cx="54102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/>
                <a:gridCol w="2705100"/>
              </a:tblGrid>
              <a:tr h="48260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Durezza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  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urezza  permanente 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Conducibilità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pH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Temperatura 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Ione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  ferro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63" name="Picture 15" descr="C:\Users\Docente\Desktop\Nuova cartella\IMG-20140324-W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005840"/>
            <a:ext cx="3131820" cy="44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7417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3718814"/>
              </p:ext>
            </p:extLst>
          </p:nvPr>
        </p:nvGraphicFramePr>
        <p:xfrm>
          <a:off x="152400" y="1219200"/>
          <a:ext cx="5334000" cy="175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438400"/>
              </a:tblGrid>
              <a:tr h="48260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Durezza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  totale   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16 </a:t>
                      </a:r>
                      <a:r>
                        <a:rPr lang="it-IT" b="1" baseline="0" dirty="0" err="1" smtClean="0">
                          <a:solidFill>
                            <a:schemeClr val="tx1"/>
                          </a:solidFill>
                        </a:rPr>
                        <a:t>°F</a:t>
                      </a:r>
                      <a:endParaRPr lang="it-IT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urezza  permanente  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Conducibilità   56 </a:t>
                      </a:r>
                      <a:r>
                        <a:rPr lang="it-IT" sz="1800" b="1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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S/cm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pH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   5,3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Temperatura  19,5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°C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Ione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 ferro  0,01 </a:t>
                      </a:r>
                      <a:r>
                        <a:rPr lang="it-IT" b="1" baseline="0" dirty="0" err="1" smtClean="0">
                          <a:solidFill>
                            <a:schemeClr val="tx1"/>
                          </a:solidFill>
                        </a:rPr>
                        <a:t>ppm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487362"/>
          </a:xfrm>
        </p:spPr>
        <p:txBody>
          <a:bodyPr/>
          <a:lstStyle/>
          <a:p>
            <a:r>
              <a:rPr lang="it-IT" b="1" dirty="0" smtClean="0"/>
              <a:t>Acqua  piovana </a:t>
            </a:r>
            <a:endParaRPr lang="it-IT" b="1" dirty="0"/>
          </a:p>
        </p:txBody>
      </p:sp>
      <p:pic>
        <p:nvPicPr>
          <p:cNvPr id="3074" name="Picture 2" descr="C:\Users\Docente\Desktop\Nuova cartella\IMG-20140324-WA0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92480"/>
            <a:ext cx="32766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8628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1933147"/>
              </p:ext>
            </p:extLst>
          </p:nvPr>
        </p:nvGraphicFramePr>
        <p:xfrm>
          <a:off x="152400" y="914401"/>
          <a:ext cx="5029200" cy="1437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851"/>
                <a:gridCol w="2408349"/>
              </a:tblGrid>
              <a:tr h="513081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Durezza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 totale  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18 </a:t>
                      </a:r>
                      <a:r>
                        <a:rPr lang="it-IT" sz="1600" b="1" baseline="0" dirty="0" err="1" smtClean="0">
                          <a:solidFill>
                            <a:schemeClr val="tx1"/>
                          </a:solidFill>
                        </a:rPr>
                        <a:t>°F</a:t>
                      </a:r>
                      <a:endParaRPr lang="it-IT" sz="16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urezza </a:t>
                      </a:r>
                    </a:p>
                    <a:p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Permanente   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9259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Conducibilità 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351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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S/cm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chemeClr val="tx1"/>
                          </a:solidFill>
                        </a:rPr>
                        <a:t>pH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     6,8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9259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Temperatura   19 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°C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Ione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  ferro   0,45 </a:t>
                      </a:r>
                      <a:r>
                        <a:rPr lang="it-IT" sz="1600" b="1" baseline="0" dirty="0" err="1" smtClean="0">
                          <a:solidFill>
                            <a:schemeClr val="tx1"/>
                          </a:solidFill>
                        </a:rPr>
                        <a:t>ppm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5029200" cy="715962"/>
          </a:xfrm>
        </p:spPr>
        <p:txBody>
          <a:bodyPr/>
          <a:lstStyle/>
          <a:p>
            <a:r>
              <a:rPr lang="it-IT" b="1" dirty="0" smtClean="0"/>
              <a:t>Acqua Potabile </a:t>
            </a:r>
            <a:endParaRPr lang="it-IT" b="1" dirty="0"/>
          </a:p>
        </p:txBody>
      </p:sp>
      <p:pic>
        <p:nvPicPr>
          <p:cNvPr id="2050" name="Picture 2" descr="F:\foto\IMG-20140324-WA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9614" y="2438400"/>
            <a:ext cx="407438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2348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791200" cy="838200"/>
          </a:xfrm>
        </p:spPr>
        <p:txBody>
          <a:bodyPr/>
          <a:lstStyle/>
          <a:p>
            <a:r>
              <a:rPr lang="it-IT" dirty="0" smtClean="0"/>
              <a:t>Acqua Tellurica </a:t>
            </a: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0870833"/>
              </p:ext>
            </p:extLst>
          </p:nvPr>
        </p:nvGraphicFramePr>
        <p:xfrm>
          <a:off x="152400" y="990600"/>
          <a:ext cx="5257800" cy="1537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514600"/>
              </a:tblGrid>
              <a:tr h="57912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Durezza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  totale  15 </a:t>
                      </a:r>
                      <a:r>
                        <a:rPr lang="it-IT" sz="1600" b="1" baseline="0" dirty="0" err="1" smtClean="0">
                          <a:solidFill>
                            <a:schemeClr val="tx1"/>
                          </a:solidFill>
                        </a:rPr>
                        <a:t>°F</a:t>
                      </a:r>
                      <a:endParaRPr lang="it-IT" sz="16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urezza  </a:t>
                      </a:r>
                    </a:p>
                    <a:p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permanente 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Conducibilità 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 802 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S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/cm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chemeClr val="tx1"/>
                          </a:solidFill>
                        </a:rPr>
                        <a:t>pH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      7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Temperatura   19 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°C 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Ione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 ferro  0,03 </a:t>
                      </a:r>
                      <a:r>
                        <a:rPr lang="it-IT" sz="1600" b="1" baseline="0" dirty="0" err="1" smtClean="0">
                          <a:solidFill>
                            <a:schemeClr val="tx1"/>
                          </a:solidFill>
                        </a:rPr>
                        <a:t>ppm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F:\foto\IMG-20140324-WA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3406775" cy="454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7275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" y="76200"/>
            <a:ext cx="6096000" cy="868362"/>
          </a:xfrm>
        </p:spPr>
        <p:txBody>
          <a:bodyPr/>
          <a:lstStyle/>
          <a:p>
            <a:r>
              <a:rPr lang="it-IT" dirty="0" smtClean="0"/>
              <a:t>Acqua della Scuola</a:t>
            </a: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6883267"/>
              </p:ext>
            </p:extLst>
          </p:nvPr>
        </p:nvGraphicFramePr>
        <p:xfrm>
          <a:off x="304800" y="990600"/>
          <a:ext cx="4953000" cy="1537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286000"/>
              </a:tblGrid>
              <a:tr h="413657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Durezza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 totale   17 </a:t>
                      </a:r>
                      <a:r>
                        <a:rPr lang="it-IT" sz="1600" b="1" baseline="0" dirty="0" err="1" smtClean="0">
                          <a:solidFill>
                            <a:schemeClr val="tx1"/>
                          </a:solidFill>
                        </a:rPr>
                        <a:t>°F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sz="16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urezza </a:t>
                      </a:r>
                    </a:p>
                    <a:p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permanente 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Conducibilità  347 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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S/cm 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chemeClr val="tx1"/>
                          </a:solidFill>
                        </a:rPr>
                        <a:t>pH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 7,5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Temperatura  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17,5 °C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Ione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  ferro  0,10 </a:t>
                      </a:r>
                      <a:r>
                        <a:rPr lang="it-IT" sz="1600" b="1" baseline="0" dirty="0" err="1" smtClean="0">
                          <a:solidFill>
                            <a:schemeClr val="tx1"/>
                          </a:solidFill>
                        </a:rPr>
                        <a:t>ppm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F:\foto\IMG-20140324-WA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32038"/>
            <a:ext cx="339447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5073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0.4|11.7"/>
</p:tagLst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840</Words>
  <Application>Microsoft Office PowerPoint</Application>
  <PresentationFormat>Presentazione su schermo (4:3)</PresentationFormat>
  <Paragraphs>117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Struttura predefinita</vt:lpstr>
      <vt:lpstr>ITIS-ITG «Nervi-Galilei»</vt:lpstr>
      <vt:lpstr>Le Proprietà dell’acqua</vt:lpstr>
      <vt:lpstr>IL CICLO DELL’ACQUA</vt:lpstr>
      <vt:lpstr>Diapositiva 4</vt:lpstr>
      <vt:lpstr>Analisi delle Acque </vt:lpstr>
      <vt:lpstr>Acqua  piovana </vt:lpstr>
      <vt:lpstr>Acqua Potabile </vt:lpstr>
      <vt:lpstr>Acqua Tellurica </vt:lpstr>
      <vt:lpstr>Acqua della Scuola</vt:lpstr>
      <vt:lpstr>Acqua del Pozzo </vt:lpstr>
      <vt:lpstr>Diapositiva 11</vt:lpstr>
      <vt:lpstr>Diapositiva 12</vt:lpstr>
      <vt:lpstr>Diapositiva 13</vt:lpstr>
      <vt:lpstr>Diapositiva 14</vt:lpstr>
      <vt:lpstr>Diapositiva 15</vt:lpstr>
      <vt:lpstr>Determinazione in laboratorio della durezza</vt:lpstr>
      <vt:lpstr>Diapositiva 17</vt:lpstr>
      <vt:lpstr>Diapositiva 18</vt:lpstr>
      <vt:lpstr> Acqua : ANALIZZIAMO  L’ACQUA MINERALE 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Visita guidata all’impianto di potabilizzazione della diga del Locone ( Minervino )</vt:lpstr>
      <vt:lpstr>Diapositiva 32</vt:lpstr>
      <vt:lpstr>Diapositiva 33</vt:lpstr>
      <vt:lpstr>Dopo aver visitato l’impianto di potabilizzazione l’esperto ci ha mostrato i metodi di gestione e potabilizzazione dell’acqua durante le emergenze </vt:lpstr>
      <vt:lpstr>Diapositiva 35</vt:lpstr>
      <vt:lpstr>Diapositiva 36</vt:lpstr>
      <vt:lpstr>I ragazzi che hanno partecipato al PON ringraziano il Dirigente scolastico e la scuola per aver arricchito le proprie conoscenze.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Docente</dc:creator>
  <cp:lastModifiedBy>ITIS</cp:lastModifiedBy>
  <cp:revision>72</cp:revision>
  <cp:lastPrinted>1601-01-01T00:00:00Z</cp:lastPrinted>
  <dcterms:created xsi:type="dcterms:W3CDTF">1601-01-01T00:00:00Z</dcterms:created>
  <dcterms:modified xsi:type="dcterms:W3CDTF">2014-05-08T06:39:41Z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