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B0179D3-FCF7-4A40-BBFB-DFE41F83AD0E}">
          <p14:sldIdLst>
            <p14:sldId id="256"/>
            <p14:sldId id="257"/>
            <p14:sldId id="258"/>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varScale="1">
        <p:scale>
          <a:sx n="95" d="100"/>
          <a:sy n="95" d="100"/>
        </p:scale>
        <p:origin x="-4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47C55-17D4-4AE1-9ECE-C02E0970CEA1}" type="datetimeFigureOut">
              <a:rPr lang="it-IT" smtClean="0"/>
              <a:t>17/02/2014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7878E-91D3-419A-A892-C5F6BE0EB429}" type="slidenum">
              <a:rPr lang="it-IT" smtClean="0"/>
              <a:t>‹N›</a:t>
            </a:fld>
            <a:endParaRPr lang="it-IT"/>
          </a:p>
        </p:txBody>
      </p:sp>
    </p:spTree>
    <p:extLst>
      <p:ext uri="{BB962C8B-B14F-4D97-AF65-F5344CB8AC3E}">
        <p14:creationId xmlns:p14="http://schemas.microsoft.com/office/powerpoint/2010/main" val="427128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B37878E-91D3-419A-A892-C5F6BE0EB429}" type="slidenum">
              <a:rPr lang="it-IT" smtClean="0"/>
              <a:t>1</a:t>
            </a:fld>
            <a:endParaRPr lang="it-IT"/>
          </a:p>
        </p:txBody>
      </p:sp>
    </p:spTree>
    <p:extLst>
      <p:ext uri="{BB962C8B-B14F-4D97-AF65-F5344CB8AC3E}">
        <p14:creationId xmlns:p14="http://schemas.microsoft.com/office/powerpoint/2010/main" val="63610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8112982-235E-46B0-8752-2024A0ECBA5B}" type="datetimeFigureOut">
              <a:rPr lang="it-IT" smtClean="0"/>
              <a:t>17/02/2014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334838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8112982-235E-46B0-8752-2024A0ECBA5B}" type="datetimeFigureOut">
              <a:rPr lang="it-IT" smtClean="0"/>
              <a:t>17/02/2014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362048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8112982-235E-46B0-8752-2024A0ECBA5B}" type="datetimeFigureOut">
              <a:rPr lang="it-IT" smtClean="0"/>
              <a:t>17/02/2014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101107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8112982-235E-46B0-8752-2024A0ECBA5B}" type="datetimeFigureOut">
              <a:rPr lang="it-IT" smtClean="0"/>
              <a:t>17/02/2014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321772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8112982-235E-46B0-8752-2024A0ECBA5B}" type="datetimeFigureOut">
              <a:rPr lang="it-IT" smtClean="0"/>
              <a:t>17/02/2014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309076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8112982-235E-46B0-8752-2024A0ECBA5B}" type="datetimeFigureOut">
              <a:rPr lang="it-IT" smtClean="0"/>
              <a:t>17/02/2014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5127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8112982-235E-46B0-8752-2024A0ECBA5B}" type="datetimeFigureOut">
              <a:rPr lang="it-IT" smtClean="0"/>
              <a:t>17/02/2014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163315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8112982-235E-46B0-8752-2024A0ECBA5B}" type="datetimeFigureOut">
              <a:rPr lang="it-IT" smtClean="0"/>
              <a:t>17/02/2014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221600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8112982-235E-46B0-8752-2024A0ECBA5B}" type="datetimeFigureOut">
              <a:rPr lang="it-IT" smtClean="0"/>
              <a:t>17/02/2014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119542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8112982-235E-46B0-8752-2024A0ECBA5B}" type="datetimeFigureOut">
              <a:rPr lang="it-IT" smtClean="0"/>
              <a:t>17/02/2014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421693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8112982-235E-46B0-8752-2024A0ECBA5B}" type="datetimeFigureOut">
              <a:rPr lang="it-IT" smtClean="0"/>
              <a:t>17/02/2014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4505A5-BBBE-494F-B915-6963CEFF4AA6}" type="slidenum">
              <a:rPr lang="it-IT" smtClean="0"/>
              <a:t>‹N›</a:t>
            </a:fld>
            <a:endParaRPr lang="it-IT"/>
          </a:p>
        </p:txBody>
      </p:sp>
    </p:spTree>
    <p:extLst>
      <p:ext uri="{BB962C8B-B14F-4D97-AF65-F5344CB8AC3E}">
        <p14:creationId xmlns:p14="http://schemas.microsoft.com/office/powerpoint/2010/main" val="268743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12982-235E-46B0-8752-2024A0ECBA5B}" type="datetimeFigureOut">
              <a:rPr lang="it-IT" smtClean="0"/>
              <a:t>17/02/2014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505A5-BBBE-494F-B915-6963CEFF4AA6}" type="slidenum">
              <a:rPr lang="it-IT" smtClean="0"/>
              <a:t>‹N›</a:t>
            </a:fld>
            <a:endParaRPr lang="it-IT"/>
          </a:p>
        </p:txBody>
      </p:sp>
    </p:spTree>
    <p:extLst>
      <p:ext uri="{BB962C8B-B14F-4D97-AF65-F5344CB8AC3E}">
        <p14:creationId xmlns:p14="http://schemas.microsoft.com/office/powerpoint/2010/main" val="412411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t="-1000" b="-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764704"/>
            <a:ext cx="7772400" cy="2160240"/>
          </a:xfrm>
        </p:spPr>
        <p:txBody>
          <a:bodyPr>
            <a:normAutofit fontScale="90000"/>
          </a:bodyPr>
          <a:lstStyle/>
          <a:p>
            <a:r>
              <a:rPr lang="it-IT" sz="7200" dirty="0" smtClean="0">
                <a:solidFill>
                  <a:srgbClr val="FF0000"/>
                </a:solidFill>
                <a:hlinkClick r:id="rId4" action="ppaction://hlinksldjump"/>
              </a:rPr>
              <a:t>POLLUTION</a:t>
            </a:r>
            <a:r>
              <a:rPr lang="it-IT" sz="1600" dirty="0" smtClean="0">
                <a:solidFill>
                  <a:srgbClr val="FF0000"/>
                </a:solidFill>
              </a:rPr>
              <a:t/>
            </a:r>
            <a:br>
              <a:rPr lang="it-IT" sz="1600" dirty="0" smtClean="0">
                <a:solidFill>
                  <a:srgbClr val="FF0000"/>
                </a:solidFill>
              </a:rPr>
            </a:br>
            <a:endParaRPr lang="it-IT" sz="7200" dirty="0">
              <a:solidFill>
                <a:srgbClr val="FF0000"/>
              </a:solidFill>
            </a:endParaRPr>
          </a:p>
        </p:txBody>
      </p:sp>
      <p:sp>
        <p:nvSpPr>
          <p:cNvPr id="3" name="CasellaDiTesto 2"/>
          <p:cNvSpPr txBox="1"/>
          <p:nvPr/>
        </p:nvSpPr>
        <p:spPr>
          <a:xfrm>
            <a:off x="6876256" y="116632"/>
            <a:ext cx="2520280" cy="1323439"/>
          </a:xfrm>
          <a:prstGeom prst="rect">
            <a:avLst/>
          </a:prstGeom>
          <a:noFill/>
        </p:spPr>
        <p:txBody>
          <a:bodyPr wrap="square" rtlCol="0">
            <a:spAutoFit/>
          </a:bodyPr>
          <a:lstStyle/>
          <a:p>
            <a:r>
              <a:rPr lang="it-IT" sz="2000" i="1" dirty="0" smtClean="0">
                <a:solidFill>
                  <a:srgbClr val="FF0000"/>
                </a:solidFill>
              </a:rPr>
              <a:t>Casiello Francesco</a:t>
            </a:r>
          </a:p>
          <a:p>
            <a:r>
              <a:rPr lang="it-IT" sz="2000" i="1" dirty="0" smtClean="0">
                <a:solidFill>
                  <a:srgbClr val="FF0000"/>
                </a:solidFill>
              </a:rPr>
              <a:t>Ardino Nicola</a:t>
            </a:r>
          </a:p>
          <a:p>
            <a:r>
              <a:rPr lang="it-IT" sz="2000" i="1" dirty="0" smtClean="0">
                <a:solidFill>
                  <a:srgbClr val="FF0000"/>
                </a:solidFill>
              </a:rPr>
              <a:t>Dimola Nicola </a:t>
            </a:r>
          </a:p>
          <a:p>
            <a:r>
              <a:rPr lang="it-IT" sz="2000" i="1" dirty="0" smtClean="0">
                <a:solidFill>
                  <a:srgbClr val="FF0000"/>
                </a:solidFill>
              </a:rPr>
              <a:t>Vito Ferrulli</a:t>
            </a:r>
            <a:endParaRPr lang="it-IT" sz="2000" i="1" dirty="0">
              <a:solidFill>
                <a:srgbClr val="FF0000"/>
              </a:solidFill>
            </a:endParaRPr>
          </a:p>
        </p:txBody>
      </p:sp>
    </p:spTree>
    <p:extLst>
      <p:ext uri="{BB962C8B-B14F-4D97-AF65-F5344CB8AC3E}">
        <p14:creationId xmlns:p14="http://schemas.microsoft.com/office/powerpoint/2010/main" val="17921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9000" r="-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POLLUTION GENERAL </a:t>
            </a:r>
            <a:endParaRPr lang="it-IT" dirty="0">
              <a:solidFill>
                <a:srgbClr val="FF0000"/>
              </a:solidFill>
            </a:endParaRPr>
          </a:p>
        </p:txBody>
      </p:sp>
      <p:sp>
        <p:nvSpPr>
          <p:cNvPr id="3" name="Segnaposto contenuto 2"/>
          <p:cNvSpPr>
            <a:spLocks noGrp="1"/>
          </p:cNvSpPr>
          <p:nvPr>
            <p:ph idx="1"/>
          </p:nvPr>
        </p:nvSpPr>
        <p:spPr>
          <a:xfrm>
            <a:off x="457200" y="1600201"/>
            <a:ext cx="8229600" cy="3556992"/>
          </a:xfrm>
        </p:spPr>
        <p:txBody>
          <a:bodyPr>
            <a:normAutofit/>
          </a:bodyPr>
          <a:lstStyle/>
          <a:p>
            <a:pPr marL="0" indent="0">
              <a:buNone/>
            </a:pPr>
            <a:r>
              <a:rPr lang="en-US" sz="2800" dirty="0" smtClean="0">
                <a:solidFill>
                  <a:srgbClr val="FFFF00"/>
                </a:solidFill>
              </a:rPr>
              <a:t>Pollution is the introduction of contaminants into the natural environment that cause adverse change. Pollution can take the form of chemical substances or energy, such as noise, heat or light. Pollutants, the components of pollution, can be either foreign substances/energies or naturally occurring contaminants. Pollution is often classed as point source or nonpoint source pollution.</a:t>
            </a:r>
            <a:endParaRPr lang="it-IT" sz="2800" dirty="0">
              <a:solidFill>
                <a:srgbClr val="FFFF00"/>
              </a:solidFill>
            </a:endParaRPr>
          </a:p>
        </p:txBody>
      </p:sp>
      <p:sp>
        <p:nvSpPr>
          <p:cNvPr id="4" name="CasellaDiTesto 3"/>
          <p:cNvSpPr txBox="1"/>
          <p:nvPr/>
        </p:nvSpPr>
        <p:spPr>
          <a:xfrm>
            <a:off x="6559218" y="5113989"/>
            <a:ext cx="2016224" cy="584775"/>
          </a:xfrm>
          <a:prstGeom prst="rect">
            <a:avLst/>
          </a:prstGeom>
          <a:noFill/>
        </p:spPr>
        <p:txBody>
          <a:bodyPr wrap="square" rtlCol="0">
            <a:spAutoFit/>
          </a:bodyPr>
          <a:lstStyle/>
          <a:p>
            <a:r>
              <a:rPr lang="it-IT" sz="3200" i="1" dirty="0">
                <a:hlinkClick r:id="rId3" action="ppaction://hlinksldjump"/>
              </a:rPr>
              <a:t>C</a:t>
            </a:r>
            <a:r>
              <a:rPr lang="it-IT" sz="3200" i="1" dirty="0" smtClean="0">
                <a:hlinkClick r:id="rId3" action="ppaction://hlinksldjump"/>
              </a:rPr>
              <a:t>ontinued</a:t>
            </a:r>
            <a:endParaRPr lang="it-IT" sz="3200" i="1" dirty="0"/>
          </a:p>
        </p:txBody>
      </p:sp>
    </p:spTree>
    <p:extLst>
      <p:ext uri="{BB962C8B-B14F-4D97-AF65-F5344CB8AC3E}">
        <p14:creationId xmlns:p14="http://schemas.microsoft.com/office/powerpoint/2010/main" val="37211526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r="-4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8229600" cy="1143000"/>
          </a:xfrm>
        </p:spPr>
        <p:txBody>
          <a:bodyPr>
            <a:noAutofit/>
          </a:bodyPr>
          <a:lstStyle/>
          <a:p>
            <a:r>
              <a:rPr lang="en-US" sz="3600" dirty="0" smtClean="0"/>
              <a:t>There are  different types of pollution:</a:t>
            </a:r>
            <a:endParaRPr lang="it-IT" sz="3600" dirty="0"/>
          </a:p>
        </p:txBody>
      </p:sp>
      <p:sp>
        <p:nvSpPr>
          <p:cNvPr id="3" name="Segnaposto contenuto 2"/>
          <p:cNvSpPr>
            <a:spLocks noGrp="1"/>
          </p:cNvSpPr>
          <p:nvPr>
            <p:ph idx="1"/>
          </p:nvPr>
        </p:nvSpPr>
        <p:spPr>
          <a:xfrm>
            <a:off x="467544" y="1196752"/>
            <a:ext cx="8229600" cy="4525963"/>
          </a:xfrm>
        </p:spPr>
        <p:txBody>
          <a:bodyPr>
            <a:normAutofit/>
          </a:bodyPr>
          <a:lstStyle/>
          <a:p>
            <a:r>
              <a:rPr lang="fr-FR" dirty="0" smtClean="0">
                <a:solidFill>
                  <a:schemeClr val="accent2">
                    <a:lumMod val="50000"/>
                  </a:schemeClr>
                </a:solidFill>
                <a:hlinkClick r:id="rId3" action="ppaction://hlinksldjump"/>
              </a:rPr>
              <a:t>Air pollution</a:t>
            </a:r>
          </a:p>
          <a:p>
            <a:r>
              <a:rPr lang="fr-FR" dirty="0" smtClean="0">
                <a:solidFill>
                  <a:schemeClr val="accent2">
                    <a:lumMod val="50000"/>
                  </a:schemeClr>
                </a:solidFill>
                <a:hlinkClick r:id="rId3" action="ppaction://hlinksldjump"/>
              </a:rPr>
              <a:t>Light pollution</a:t>
            </a:r>
          </a:p>
          <a:p>
            <a:r>
              <a:rPr lang="fr-FR" dirty="0" smtClean="0">
                <a:solidFill>
                  <a:schemeClr val="accent2">
                    <a:lumMod val="50000"/>
                  </a:schemeClr>
                </a:solidFill>
                <a:hlinkClick r:id="rId3" action="ppaction://hlinksldjump"/>
              </a:rPr>
              <a:t>Noise pollution</a:t>
            </a:r>
          </a:p>
          <a:p>
            <a:r>
              <a:rPr lang="fr-FR" dirty="0" smtClean="0">
                <a:solidFill>
                  <a:schemeClr val="accent2">
                    <a:lumMod val="50000"/>
                  </a:schemeClr>
                </a:solidFill>
                <a:hlinkClick r:id="rId3" action="ppaction://hlinksldjump"/>
              </a:rPr>
              <a:t>Soil contamination </a:t>
            </a:r>
          </a:p>
          <a:p>
            <a:r>
              <a:rPr lang="fr-FR" dirty="0" smtClean="0">
                <a:solidFill>
                  <a:schemeClr val="accent2">
                    <a:lumMod val="50000"/>
                  </a:schemeClr>
                </a:solidFill>
                <a:hlinkClick r:id="rId3" action="ppaction://hlinksldjump"/>
              </a:rPr>
              <a:t>Radioactive contamination</a:t>
            </a:r>
          </a:p>
          <a:p>
            <a:r>
              <a:rPr lang="fr-FR" dirty="0" smtClean="0">
                <a:solidFill>
                  <a:schemeClr val="accent2">
                    <a:lumMod val="50000"/>
                  </a:schemeClr>
                </a:solidFill>
                <a:hlinkClick r:id="rId3" action="ppaction://hlinksldjump"/>
              </a:rPr>
              <a:t>Visual pollution</a:t>
            </a:r>
          </a:p>
          <a:p>
            <a:r>
              <a:rPr lang="fr-FR" dirty="0" smtClean="0">
                <a:solidFill>
                  <a:schemeClr val="accent2">
                    <a:lumMod val="50000"/>
                  </a:schemeClr>
                </a:solidFill>
                <a:hlinkClick r:id="rId3" action="ppaction://hlinksldjump"/>
              </a:rPr>
              <a:t>Water pollution</a:t>
            </a:r>
            <a:endParaRPr lang="fr-FR" dirty="0" smtClean="0">
              <a:solidFill>
                <a:schemeClr val="accent2">
                  <a:lumMod val="50000"/>
                </a:schemeClr>
              </a:solidFill>
            </a:endParaRPr>
          </a:p>
        </p:txBody>
      </p:sp>
      <p:sp>
        <p:nvSpPr>
          <p:cNvPr id="4" name="Indietro o precedente 3">
            <a:hlinkClick r:id="rId4" action="ppaction://hlinksldjump" highlightClick="1"/>
          </p:cNvPr>
          <p:cNvSpPr/>
          <p:nvPr/>
        </p:nvSpPr>
        <p:spPr>
          <a:xfrm>
            <a:off x="611560" y="580526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38850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5000" b="-1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0000"/>
                </a:solidFill>
              </a:rPr>
              <a:t>NOISE POLLUTION</a:t>
            </a:r>
            <a:endParaRPr lang="it-IT" sz="6000" dirty="0">
              <a:solidFill>
                <a:srgbClr val="FF0000"/>
              </a:solidFill>
            </a:endParaRPr>
          </a:p>
        </p:txBody>
      </p:sp>
      <p:sp>
        <p:nvSpPr>
          <p:cNvPr id="4" name="Segnaposto contenuto 3"/>
          <p:cNvSpPr>
            <a:spLocks noGrp="1"/>
          </p:cNvSpPr>
          <p:nvPr>
            <p:ph sz="half" idx="1"/>
          </p:nvPr>
        </p:nvSpPr>
        <p:spPr>
          <a:xfrm>
            <a:off x="539552" y="1268760"/>
            <a:ext cx="8219256" cy="748679"/>
          </a:xfrm>
        </p:spPr>
        <p:txBody>
          <a:bodyPr>
            <a:normAutofit/>
          </a:bodyPr>
          <a:lstStyle/>
          <a:p>
            <a:pPr marL="0" indent="0" algn="ctr">
              <a:buNone/>
            </a:pPr>
            <a:r>
              <a:rPr lang="it-IT" i="1" dirty="0" smtClean="0">
                <a:solidFill>
                  <a:srgbClr val="C00000"/>
                </a:solidFill>
              </a:rPr>
              <a:t>GENERAL CONSIDERATIONS</a:t>
            </a:r>
            <a:endParaRPr lang="it-IT" i="1" dirty="0">
              <a:solidFill>
                <a:srgbClr val="C00000"/>
              </a:solidFill>
            </a:endParaRPr>
          </a:p>
        </p:txBody>
      </p:sp>
      <p:sp>
        <p:nvSpPr>
          <p:cNvPr id="5" name="Segnaposto contenuto 4"/>
          <p:cNvSpPr>
            <a:spLocks noGrp="1"/>
          </p:cNvSpPr>
          <p:nvPr>
            <p:ph sz="half" idx="2"/>
          </p:nvPr>
        </p:nvSpPr>
        <p:spPr>
          <a:xfrm>
            <a:off x="539552" y="1844824"/>
            <a:ext cx="8147248" cy="1728192"/>
          </a:xfrm>
        </p:spPr>
        <p:txBody>
          <a:bodyPr>
            <a:normAutofit/>
          </a:bodyPr>
          <a:lstStyle/>
          <a:p>
            <a:pPr marL="0" indent="0">
              <a:buNone/>
            </a:pPr>
            <a:r>
              <a:rPr lang="en-US" dirty="0" smtClean="0"/>
              <a:t>For noise is defined as excessive exposure to a high pitch sound, such as to cause discomfort disorders to human life, health, and also to the ecosystem.</a:t>
            </a:r>
            <a:endParaRPr lang="it-IT" dirty="0"/>
          </a:p>
        </p:txBody>
      </p:sp>
      <p:sp>
        <p:nvSpPr>
          <p:cNvPr id="8" name="CasellaDiTesto 7"/>
          <p:cNvSpPr txBox="1"/>
          <p:nvPr/>
        </p:nvSpPr>
        <p:spPr>
          <a:xfrm rot="20184528">
            <a:off x="755576" y="4221087"/>
            <a:ext cx="1800200" cy="646331"/>
          </a:xfrm>
          <a:prstGeom prst="rect">
            <a:avLst/>
          </a:prstGeom>
          <a:noFill/>
        </p:spPr>
        <p:txBody>
          <a:bodyPr wrap="square" rtlCol="0">
            <a:spAutoFit/>
          </a:bodyPr>
          <a:lstStyle/>
          <a:p>
            <a:r>
              <a:rPr lang="it-IT" sz="3600" dirty="0" smtClean="0">
                <a:hlinkClick r:id="rId3" action="ppaction://hlinksldjump"/>
              </a:rPr>
              <a:t>CAUSES</a:t>
            </a:r>
            <a:endParaRPr lang="it-IT" sz="3600" dirty="0"/>
          </a:p>
        </p:txBody>
      </p:sp>
      <p:sp>
        <p:nvSpPr>
          <p:cNvPr id="9" name="CasellaDiTesto 8"/>
          <p:cNvSpPr txBox="1"/>
          <p:nvPr/>
        </p:nvSpPr>
        <p:spPr>
          <a:xfrm rot="913383">
            <a:off x="3432109" y="3999668"/>
            <a:ext cx="1944216" cy="646331"/>
          </a:xfrm>
          <a:prstGeom prst="rect">
            <a:avLst/>
          </a:prstGeom>
          <a:noFill/>
        </p:spPr>
        <p:txBody>
          <a:bodyPr wrap="square" rtlCol="0">
            <a:spAutoFit/>
          </a:bodyPr>
          <a:lstStyle/>
          <a:p>
            <a:r>
              <a:rPr lang="it-IT" sz="3600" dirty="0" smtClean="0">
                <a:hlinkClick r:id="rId4" action="ppaction://hlinksldjump"/>
              </a:rPr>
              <a:t>EFFECTS</a:t>
            </a:r>
            <a:endParaRPr lang="it-IT" sz="3600" dirty="0"/>
          </a:p>
        </p:txBody>
      </p:sp>
      <p:sp>
        <p:nvSpPr>
          <p:cNvPr id="10" name="CasellaDiTesto 9"/>
          <p:cNvSpPr txBox="1"/>
          <p:nvPr/>
        </p:nvSpPr>
        <p:spPr>
          <a:xfrm rot="20491044">
            <a:off x="5710933" y="4566748"/>
            <a:ext cx="2592288" cy="646331"/>
          </a:xfrm>
          <a:prstGeom prst="rect">
            <a:avLst/>
          </a:prstGeom>
          <a:noFill/>
        </p:spPr>
        <p:txBody>
          <a:bodyPr wrap="square" rtlCol="0">
            <a:spAutoFit/>
          </a:bodyPr>
          <a:lstStyle/>
          <a:p>
            <a:r>
              <a:rPr lang="it-IT" sz="3600" dirty="0" smtClean="0">
                <a:hlinkClick r:id="rId5" action="ppaction://hlinksldjump"/>
              </a:rPr>
              <a:t>SOLUTIONS</a:t>
            </a:r>
            <a:endParaRPr lang="it-IT" sz="3600" dirty="0"/>
          </a:p>
        </p:txBody>
      </p:sp>
      <p:sp>
        <p:nvSpPr>
          <p:cNvPr id="11" name="Pagina iniziale 10">
            <a:hlinkClick r:id="rId6" action="ppaction://hlinksldjump" highlightClick="1"/>
          </p:cNvPr>
          <p:cNvSpPr/>
          <p:nvPr/>
        </p:nvSpPr>
        <p:spPr>
          <a:xfrm>
            <a:off x="467544" y="5949280"/>
            <a:ext cx="648072"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9660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0000"/>
                </a:solidFill>
              </a:rPr>
              <a:t>CAUSES</a:t>
            </a:r>
            <a:endParaRPr lang="it-IT" sz="6000" dirty="0">
              <a:solidFill>
                <a:srgbClr val="FF0000"/>
              </a:solidFill>
            </a:endParaRPr>
          </a:p>
        </p:txBody>
      </p:sp>
      <p:sp>
        <p:nvSpPr>
          <p:cNvPr id="3" name="Segnaposto contenuto 2"/>
          <p:cNvSpPr>
            <a:spLocks noGrp="1"/>
          </p:cNvSpPr>
          <p:nvPr>
            <p:ph sz="half" idx="1"/>
          </p:nvPr>
        </p:nvSpPr>
        <p:spPr>
          <a:xfrm>
            <a:off x="457200" y="1600201"/>
            <a:ext cx="8075240" cy="3412976"/>
          </a:xfrm>
        </p:spPr>
        <p:txBody>
          <a:bodyPr/>
          <a:lstStyle/>
          <a:p>
            <a:pPr marL="0" indent="0">
              <a:buNone/>
            </a:pPr>
            <a:r>
              <a:rPr lang="en-US" dirty="0" smtClean="0"/>
              <a:t>Noise pollution, over the years has become one of the major problems of environmental pollution, resulting in psychological problems, sleep disorders and stress. </a:t>
            </a:r>
          </a:p>
          <a:p>
            <a:pPr marL="0" indent="0">
              <a:buNone/>
            </a:pPr>
            <a:r>
              <a:rPr lang="en-US" dirty="0" smtClean="0"/>
              <a:t>The main causes of noise pollution are: factories, industries, shipyards, horn, clubs, aircraft, etc.. </a:t>
            </a:r>
          </a:p>
          <a:p>
            <a:pPr marL="0" indent="0">
              <a:buNone/>
            </a:pPr>
            <a:r>
              <a:rPr lang="en-US" dirty="0" smtClean="0"/>
              <a:t>Urban traffic and transportation with cars and trucks is the main cause of noise pollution in the world.</a:t>
            </a:r>
          </a:p>
        </p:txBody>
      </p:sp>
      <p:sp>
        <p:nvSpPr>
          <p:cNvPr id="5" name="Indietro o precedente 4">
            <a:hlinkClick r:id="rId3" action="ppaction://hlinksldjump" highlightClick="1"/>
          </p:cNvPr>
          <p:cNvSpPr/>
          <p:nvPr/>
        </p:nvSpPr>
        <p:spPr>
          <a:xfrm>
            <a:off x="611560" y="5733256"/>
            <a:ext cx="612068"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4893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b="-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0000"/>
                </a:solidFill>
              </a:rPr>
              <a:t>EFFECTS</a:t>
            </a:r>
            <a:endParaRPr lang="it-IT" sz="6000" dirty="0">
              <a:solidFill>
                <a:srgbClr val="FF0000"/>
              </a:solidFill>
            </a:endParaRPr>
          </a:p>
        </p:txBody>
      </p:sp>
      <p:sp>
        <p:nvSpPr>
          <p:cNvPr id="3" name="Segnaposto contenuto 2"/>
          <p:cNvSpPr>
            <a:spLocks noGrp="1"/>
          </p:cNvSpPr>
          <p:nvPr>
            <p:ph sz="half" idx="1"/>
          </p:nvPr>
        </p:nvSpPr>
        <p:spPr>
          <a:xfrm>
            <a:off x="467544" y="1412776"/>
            <a:ext cx="8291264" cy="4525963"/>
          </a:xfrm>
        </p:spPr>
        <p:txBody>
          <a:bodyPr>
            <a:normAutofit fontScale="92500" lnSpcReduction="20000"/>
          </a:bodyPr>
          <a:lstStyle/>
          <a:p>
            <a:pPr marL="0" indent="0">
              <a:buNone/>
            </a:pPr>
            <a:r>
              <a:rPr lang="en-US" dirty="0" smtClean="0"/>
              <a:t>The effects are many and can lead to hearing damage, health, sleep and even at work. </a:t>
            </a:r>
          </a:p>
          <a:p>
            <a:pPr marL="0" indent="0">
              <a:buNone/>
            </a:pPr>
            <a:r>
              <a:rPr lang="en-US" dirty="0" smtClean="0"/>
              <a:t>The damage from noise depends on the level of sound that does not exceed 20,000 Hz </a:t>
            </a:r>
          </a:p>
          <a:p>
            <a:pPr marL="0" indent="0">
              <a:buNone/>
            </a:pPr>
            <a:r>
              <a:rPr lang="en-US" dirty="0" smtClean="0"/>
              <a:t>Noise pollution causes especially trauma and ear damage so as to cause hearing loss. </a:t>
            </a:r>
          </a:p>
          <a:p>
            <a:pPr marL="0" indent="0">
              <a:buNone/>
            </a:pPr>
            <a:r>
              <a:rPr lang="en-US" dirty="0" smtClean="0"/>
              <a:t>Disturbance and annoyance are two other diseases that affect the psyche of the people leading to stress and nervous system problems. </a:t>
            </a:r>
          </a:p>
          <a:p>
            <a:pPr marL="0" indent="0">
              <a:buNone/>
            </a:pPr>
            <a:r>
              <a:rPr lang="en-US" dirty="0" smtClean="0"/>
              <a:t>Even in the workplace noise is due to injuries and stress, so that there are laws that protect the health of workers from these damages.</a:t>
            </a:r>
          </a:p>
        </p:txBody>
      </p:sp>
      <p:sp>
        <p:nvSpPr>
          <p:cNvPr id="8" name="Indietro o precedente 7">
            <a:hlinkClick r:id="rId3" action="ppaction://hlinksldjump" highlightClick="1"/>
          </p:cNvPr>
          <p:cNvSpPr/>
          <p:nvPr/>
        </p:nvSpPr>
        <p:spPr>
          <a:xfrm>
            <a:off x="395536" y="5949280"/>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006594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C000"/>
                </a:solidFill>
              </a:rPr>
              <a:t>SOLUTIONS</a:t>
            </a:r>
            <a:endParaRPr lang="it-IT" sz="6000" dirty="0">
              <a:solidFill>
                <a:srgbClr val="FFC000"/>
              </a:solidFill>
            </a:endParaRPr>
          </a:p>
        </p:txBody>
      </p:sp>
      <p:sp>
        <p:nvSpPr>
          <p:cNvPr id="3" name="Segnaposto contenuto 2"/>
          <p:cNvSpPr>
            <a:spLocks noGrp="1"/>
          </p:cNvSpPr>
          <p:nvPr>
            <p:ph sz="half" idx="1"/>
          </p:nvPr>
        </p:nvSpPr>
        <p:spPr>
          <a:xfrm>
            <a:off x="457200" y="1600201"/>
            <a:ext cx="8219256" cy="3412976"/>
          </a:xfrm>
        </p:spPr>
        <p:txBody>
          <a:bodyPr/>
          <a:lstStyle/>
          <a:p>
            <a:pPr marL="0" indent="0">
              <a:buNone/>
            </a:pPr>
            <a:r>
              <a:rPr lang="en-US" dirty="0" smtClean="0">
                <a:solidFill>
                  <a:schemeClr val="tx2">
                    <a:lumMod val="75000"/>
                  </a:schemeClr>
                </a:solidFill>
              </a:rPr>
              <a:t>The remedies that can reduce noise pollution are: </a:t>
            </a:r>
          </a:p>
          <a:p>
            <a:pPr marL="0" indent="0">
              <a:buNone/>
            </a:pPr>
            <a:r>
              <a:rPr lang="en-US" dirty="0" smtClean="0">
                <a:solidFill>
                  <a:schemeClr val="tx2">
                    <a:lumMod val="75000"/>
                  </a:schemeClr>
                </a:solidFill>
              </a:rPr>
              <a:t>build vehicles with low acoustic noise, </a:t>
            </a:r>
            <a:r>
              <a:rPr lang="en-US" smtClean="0">
                <a:solidFill>
                  <a:schemeClr val="tx2">
                    <a:lumMod val="75000"/>
                  </a:schemeClr>
                </a:solidFill>
              </a:rPr>
              <a:t>build buildings from </a:t>
            </a:r>
            <a:r>
              <a:rPr lang="en-US" dirty="0" smtClean="0">
                <a:solidFill>
                  <a:schemeClr val="tx2">
                    <a:lumMod val="75000"/>
                  </a:schemeClr>
                </a:solidFill>
              </a:rPr>
              <a:t>noise sources or install noise barriers. </a:t>
            </a:r>
          </a:p>
          <a:p>
            <a:pPr marL="0" indent="0">
              <a:buNone/>
            </a:pPr>
            <a:r>
              <a:rPr lang="en-US" dirty="0" smtClean="0">
                <a:solidFill>
                  <a:schemeClr val="tx2">
                    <a:lumMod val="75000"/>
                  </a:schemeClr>
                </a:solidFill>
              </a:rPr>
              <a:t>In addition to reducing the problem you have to limit the volume of the sound, protect yourself with either headphones or mount the housing with double glazed windows.</a:t>
            </a:r>
          </a:p>
        </p:txBody>
      </p:sp>
      <p:sp>
        <p:nvSpPr>
          <p:cNvPr id="5" name="Indietro o precedente 4">
            <a:hlinkClick r:id="rId3" action="ppaction://hlinksldjump" highlightClick="1"/>
          </p:cNvPr>
          <p:cNvSpPr/>
          <p:nvPr/>
        </p:nvSpPr>
        <p:spPr>
          <a:xfrm>
            <a:off x="539552" y="5733256"/>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9683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361</Words>
  <Application>Microsoft Office PowerPoint</Application>
  <PresentationFormat>Presentazione su schermo (4:3)</PresentationFormat>
  <Paragraphs>37</Paragraphs>
  <Slides>7</Slides>
  <Notes>1</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Tema di Office</vt:lpstr>
      <vt:lpstr>POLLUTION </vt:lpstr>
      <vt:lpstr>POLLUTION GENERAL </vt:lpstr>
      <vt:lpstr>There are  different types of pollution:</vt:lpstr>
      <vt:lpstr>NOISE POLLUTION</vt:lpstr>
      <vt:lpstr>CAUSES</vt:lpstr>
      <vt:lpstr>EFFECTS</vt:lpstr>
      <vt:lpstr>SOLUTIONS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dc:title>
  <dc:creator>Samsung</dc:creator>
  <cp:lastModifiedBy>INSEGNANTE</cp:lastModifiedBy>
  <cp:revision>10</cp:revision>
  <dcterms:created xsi:type="dcterms:W3CDTF">2014-02-16T14:54:24Z</dcterms:created>
  <dcterms:modified xsi:type="dcterms:W3CDTF">2014-02-17T10:22:39Z</dcterms:modified>
</cp:coreProperties>
</file>