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54"/>
  </p:notesMasterIdLst>
  <p:handoutMasterIdLst>
    <p:handoutMasterId r:id="rId55"/>
  </p:handoutMasterIdLst>
  <p:sldIdLst>
    <p:sldId id="267" r:id="rId2"/>
    <p:sldId id="257" r:id="rId3"/>
    <p:sldId id="259" r:id="rId4"/>
    <p:sldId id="292" r:id="rId5"/>
    <p:sldId id="291" r:id="rId6"/>
    <p:sldId id="263" r:id="rId7"/>
    <p:sldId id="294" r:id="rId8"/>
    <p:sldId id="293" r:id="rId9"/>
    <p:sldId id="264" r:id="rId10"/>
    <p:sldId id="266" r:id="rId11"/>
    <p:sldId id="269" r:id="rId12"/>
    <p:sldId id="270" r:id="rId13"/>
    <p:sldId id="276" r:id="rId14"/>
    <p:sldId id="272" r:id="rId15"/>
    <p:sldId id="273" r:id="rId16"/>
    <p:sldId id="274" r:id="rId17"/>
    <p:sldId id="275" r:id="rId18"/>
    <p:sldId id="277" r:id="rId19"/>
    <p:sldId id="295" r:id="rId20"/>
    <p:sldId id="278" r:id="rId21"/>
    <p:sldId id="280" r:id="rId22"/>
    <p:sldId id="281" r:id="rId23"/>
    <p:sldId id="279" r:id="rId24"/>
    <p:sldId id="282" r:id="rId25"/>
    <p:sldId id="283" r:id="rId26"/>
    <p:sldId id="284" r:id="rId27"/>
    <p:sldId id="285" r:id="rId28"/>
    <p:sldId id="286" r:id="rId29"/>
    <p:sldId id="287" r:id="rId30"/>
    <p:sldId id="290" r:id="rId31"/>
    <p:sldId id="289" r:id="rId32"/>
    <p:sldId id="296" r:id="rId33"/>
    <p:sldId id="297" r:id="rId34"/>
    <p:sldId id="298" r:id="rId35"/>
    <p:sldId id="299" r:id="rId36"/>
    <p:sldId id="300" r:id="rId37"/>
    <p:sldId id="301" r:id="rId38"/>
    <p:sldId id="303" r:id="rId39"/>
    <p:sldId id="304" r:id="rId40"/>
    <p:sldId id="306" r:id="rId41"/>
    <p:sldId id="305" r:id="rId42"/>
    <p:sldId id="307" r:id="rId43"/>
    <p:sldId id="308" r:id="rId44"/>
    <p:sldId id="312" r:id="rId45"/>
    <p:sldId id="313" r:id="rId46"/>
    <p:sldId id="309" r:id="rId47"/>
    <p:sldId id="310" r:id="rId48"/>
    <p:sldId id="315" r:id="rId49"/>
    <p:sldId id="314" r:id="rId50"/>
    <p:sldId id="316" r:id="rId51"/>
    <p:sldId id="317" r:id="rId52"/>
    <p:sldId id="318" r:id="rId53"/>
  </p:sldIdLst>
  <p:sldSz cx="9144000" cy="6858000" type="screen4x3"/>
  <p:notesSz cx="6951663" cy="100822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30" autoAdjust="0"/>
    <p:restoredTop sz="94660" autoAdjust="0"/>
  </p:normalViewPr>
  <p:slideViewPr>
    <p:cSldViewPr>
      <p:cViewPr varScale="1">
        <p:scale>
          <a:sx n="73" d="100"/>
          <a:sy n="73" d="100"/>
        </p:scale>
        <p:origin x="-8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it-IT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30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it-IT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7388"/>
            <a:ext cx="30130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it-IT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9577388"/>
            <a:ext cx="30130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20A85633-DB2D-4986-9D21-AB0C588C3986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130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03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5675" y="755650"/>
            <a:ext cx="5040313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789488"/>
            <a:ext cx="5561013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5800"/>
            <a:ext cx="30130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9575800"/>
            <a:ext cx="30130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92872C5E-CC74-4D72-B6AD-C67E22DC79F8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993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994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994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994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994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994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94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4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99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99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399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it-IT"/>
              <a:t>prof. Pietro Gamba - IIS C. PESENTI - BG </a:t>
            </a:r>
          </a:p>
        </p:txBody>
      </p:sp>
      <p:sp>
        <p:nvSpPr>
          <p:cNvPr id="3995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fld id="{555FB457-141A-403B-B978-6142C0D8BE4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prof. Pietro Gamba - IIS C. PESENTI - BG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prof. Pietro Gamba - IIS C. PESENTI - BG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prof. Pietro Gamba - IIS C. PESENTI - BG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prof. Pietro Gamba - IIS C. PESENTI - BG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prof. Pietro Gamba - IIS C. PESENTI - BG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prof. Pietro Gamba - IIS C. PESENTI - BG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prof. Pietro Gamba - IIS C. PESENTI - BG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prof. Pietro Gamba - IIS C. PESENTI - BG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prof. Pietro Gamba - IIS C. PESENTI - BG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prof. Pietro Gamba - IIS C. PESENTI - BG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it-IT">
              <a:solidFill>
                <a:schemeClr val="tx1"/>
              </a:solidFill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it-IT">
              <a:solidFill>
                <a:schemeClr val="tx1"/>
              </a:solidFill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it-IT">
              <a:solidFill>
                <a:schemeClr val="tx1"/>
              </a:solidFill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it-IT">
              <a:solidFill>
                <a:schemeClr val="tx1"/>
              </a:solidFill>
            </a:endParaRP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it-IT">
              <a:solidFill>
                <a:schemeClr val="tx1"/>
              </a:solidFill>
            </a:endParaRP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it-IT">
              <a:solidFill>
                <a:schemeClr val="tx1"/>
              </a:solidFill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it-IT">
              <a:solidFill>
                <a:schemeClr val="tx1"/>
              </a:solidFill>
            </a:endParaRP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389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64163" y="6289675"/>
            <a:ext cx="3503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it-IT"/>
              <a:t>prof. Pietro Gamba - IIS C. PESENTI - BG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04800" y="27432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4000"/>
              <a:t>ELETTRONICA DI 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219200" y="1828800"/>
            <a:ext cx="7086600" cy="35607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>
                <a:cs typeface="Times New Roman" pitchFamily="18" charset="0"/>
              </a:rPr>
              <a:t>Ai capi della giunzione si crea una differenza di potenziale di alcuni decimi di volt. Questa d.d.p.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it-IT">
                <a:cs typeface="Times New Roman" pitchFamily="18" charset="0"/>
              </a:rPr>
              <a:t>ostacola un’ulteriore diffusione di cariche maggioritarie (</a:t>
            </a:r>
            <a:r>
              <a:rPr lang="it-IT">
                <a:solidFill>
                  <a:schemeClr val="hlink"/>
                </a:solidFill>
                <a:cs typeface="Times New Roman" pitchFamily="18" charset="0"/>
              </a:rPr>
              <a:t>corrente di diffusione</a:t>
            </a:r>
            <a:r>
              <a:rPr lang="it-IT">
                <a:cs typeface="Times New Roman" pitchFamily="18" charset="0"/>
              </a:rPr>
              <a:t>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it-IT">
                <a:cs typeface="Times New Roman" pitchFamily="18" charset="0"/>
              </a:rPr>
              <a:t>favorisce un flusso di cariche minoritarie in senso opposto (</a:t>
            </a:r>
            <a:r>
              <a:rPr lang="it-IT">
                <a:solidFill>
                  <a:schemeClr val="hlink"/>
                </a:solidFill>
                <a:cs typeface="Times New Roman" pitchFamily="18" charset="0"/>
              </a:rPr>
              <a:t>corrente di deriva</a:t>
            </a:r>
            <a:r>
              <a:rPr lang="it-IT">
                <a:cs typeface="Times New Roman" pitchFamily="18" charset="0"/>
              </a:rPr>
              <a:t>)</a:t>
            </a:r>
          </a:p>
          <a:p>
            <a:pPr algn="just">
              <a:spcBef>
                <a:spcPct val="50000"/>
              </a:spcBef>
            </a:pPr>
            <a:r>
              <a:rPr lang="it-IT">
                <a:cs typeface="Times New Roman" pitchFamily="18" charset="0"/>
              </a:rPr>
              <a:t>Si raggiunge l’equilibrio quando queste due correnti si uguagliano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838200"/>
            <a:ext cx="7724775" cy="922338"/>
          </a:xfrm>
        </p:spPr>
        <p:txBody>
          <a:bodyPr/>
          <a:lstStyle/>
          <a:p>
            <a:r>
              <a:rPr lang="it-IT" sz="3200"/>
              <a:t>POLARIZZAZIONE DELLA GIUNZIONE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3124200"/>
            <a:ext cx="4305300" cy="31242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</a:rPr>
              <a:t>POLARIZZAZIONE INVERSA</a:t>
            </a:r>
          </a:p>
          <a:p>
            <a:pPr>
              <a:lnSpc>
                <a:spcPct val="90000"/>
              </a:lnSpc>
            </a:pPr>
            <a:r>
              <a:rPr lang="it-IT" sz="2000">
                <a:solidFill>
                  <a:schemeClr val="tx2"/>
                </a:solidFill>
              </a:rPr>
              <a:t>+ su zona n </a:t>
            </a:r>
          </a:p>
          <a:p>
            <a:pPr>
              <a:lnSpc>
                <a:spcPct val="90000"/>
              </a:lnSpc>
            </a:pPr>
            <a:r>
              <a:rPr lang="it-IT" sz="2000">
                <a:solidFill>
                  <a:schemeClr val="tx2"/>
                </a:solidFill>
              </a:rPr>
              <a:t>– su zona p</a:t>
            </a:r>
          </a:p>
          <a:p>
            <a:pPr>
              <a:lnSpc>
                <a:spcPct val="90000"/>
              </a:lnSpc>
            </a:pPr>
            <a:r>
              <a:rPr lang="it-IT" sz="2000">
                <a:solidFill>
                  <a:schemeClr val="tx2"/>
                </a:solidFill>
              </a:rPr>
              <a:t>Aumenta la tensione ai capi della giunzione</a:t>
            </a:r>
          </a:p>
          <a:p>
            <a:pPr>
              <a:lnSpc>
                <a:spcPct val="90000"/>
              </a:lnSpc>
            </a:pPr>
            <a:r>
              <a:rPr lang="it-IT" sz="2000">
                <a:solidFill>
                  <a:schemeClr val="tx2"/>
                </a:solidFill>
              </a:rPr>
              <a:t>La corrente va da n a p, è dovuta alle cariche minoritarie, è debolissima</a:t>
            </a:r>
          </a:p>
          <a:p>
            <a:pPr>
              <a:lnSpc>
                <a:spcPct val="90000"/>
              </a:lnSpc>
            </a:pPr>
            <a:r>
              <a:rPr lang="it-IT" sz="2000">
                <a:solidFill>
                  <a:schemeClr val="tx2"/>
                </a:solidFill>
              </a:rPr>
              <a:t>Corrente inversa di saturazione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3124200"/>
            <a:ext cx="3808413" cy="30480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</a:rPr>
              <a:t>POLARIZZAZIONE DIRETTA</a:t>
            </a:r>
          </a:p>
          <a:p>
            <a:pPr>
              <a:lnSpc>
                <a:spcPct val="90000"/>
              </a:lnSpc>
            </a:pPr>
            <a:r>
              <a:rPr lang="it-IT" sz="2000">
                <a:solidFill>
                  <a:schemeClr val="tx2"/>
                </a:solidFill>
              </a:rPr>
              <a:t>– su zona n </a:t>
            </a:r>
          </a:p>
          <a:p>
            <a:pPr>
              <a:lnSpc>
                <a:spcPct val="90000"/>
              </a:lnSpc>
            </a:pPr>
            <a:r>
              <a:rPr lang="it-IT" sz="2000">
                <a:solidFill>
                  <a:schemeClr val="tx2"/>
                </a:solidFill>
              </a:rPr>
              <a:t>+ su zona p</a:t>
            </a:r>
          </a:p>
          <a:p>
            <a:pPr>
              <a:lnSpc>
                <a:spcPct val="90000"/>
              </a:lnSpc>
            </a:pPr>
            <a:r>
              <a:rPr lang="it-IT" sz="2000">
                <a:solidFill>
                  <a:schemeClr val="tx2"/>
                </a:solidFill>
              </a:rPr>
              <a:t>Diminuisce la tensione ai capi della giunzione</a:t>
            </a:r>
          </a:p>
          <a:p>
            <a:pPr>
              <a:lnSpc>
                <a:spcPct val="90000"/>
              </a:lnSpc>
            </a:pPr>
            <a:r>
              <a:rPr lang="it-IT" sz="2000">
                <a:solidFill>
                  <a:schemeClr val="tx2"/>
                </a:solidFill>
              </a:rPr>
              <a:t>La corrente va da p a n, è dovuta alle cariche maggioritarie</a:t>
            </a:r>
          </a:p>
          <a:p>
            <a:pPr>
              <a:lnSpc>
                <a:spcPct val="90000"/>
              </a:lnSpc>
            </a:pPr>
            <a:r>
              <a:rPr lang="it-IT" sz="2000">
                <a:solidFill>
                  <a:schemeClr val="tx2"/>
                </a:solidFill>
              </a:rPr>
              <a:t>Corrente diretta</a:t>
            </a:r>
          </a:p>
          <a:p>
            <a:pPr>
              <a:lnSpc>
                <a:spcPct val="90000"/>
              </a:lnSpc>
            </a:pPr>
            <a:endParaRPr lang="it-IT" sz="2000">
              <a:solidFill>
                <a:schemeClr val="tx2"/>
              </a:solidFill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447800" y="1981200"/>
            <a:ext cx="6858000" cy="1006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/>
              <a:t>Se applichiamo una batteria ai capi della giunzione possiamo a seconda del verso di applicazione avere due casi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IL DIODO A GIUNZIONE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40782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400">
                <a:solidFill>
                  <a:schemeClr val="tx2"/>
                </a:solidFill>
              </a:rPr>
              <a:t>	Il componente che si ottiene da una giunzione prende il nome di </a:t>
            </a:r>
            <a:r>
              <a:rPr lang="it-IT" sz="2400">
                <a:solidFill>
                  <a:schemeClr val="hlink"/>
                </a:solidFill>
              </a:rPr>
              <a:t>DIODO</a:t>
            </a:r>
            <a:r>
              <a:rPr lang="it-IT" sz="2400">
                <a:solidFill>
                  <a:schemeClr val="folHlink"/>
                </a:solidFill>
              </a:rPr>
              <a:t>,</a:t>
            </a:r>
            <a:r>
              <a:rPr lang="it-IT" sz="2400">
                <a:solidFill>
                  <a:schemeClr val="tx2"/>
                </a:solidFill>
              </a:rPr>
              <a:t> il simbolo elettrico è il seguente</a:t>
            </a:r>
          </a:p>
          <a:p>
            <a:pPr>
              <a:buFont typeface="Wingdings" pitchFamily="2" charset="2"/>
              <a:buNone/>
            </a:pPr>
            <a:r>
              <a:rPr lang="it-IT" sz="1600">
                <a:solidFill>
                  <a:schemeClr val="tx2"/>
                </a:solidFill>
              </a:rPr>
              <a:t>				ANODO</a:t>
            </a:r>
          </a:p>
          <a:p>
            <a:pPr>
              <a:buFont typeface="Wingdings" pitchFamily="2" charset="2"/>
              <a:buNone/>
            </a:pPr>
            <a:endParaRPr lang="it-IT" sz="2400">
              <a:solidFill>
                <a:schemeClr val="tx2"/>
              </a:solidFill>
            </a:endParaRPr>
          </a:p>
          <a:p>
            <a:endParaRPr lang="it-IT" sz="240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endParaRPr lang="it-IT" sz="160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it-IT" sz="1600">
                <a:solidFill>
                  <a:schemeClr val="tx2"/>
                </a:solidFill>
              </a:rPr>
              <a:t>				CATODO</a:t>
            </a:r>
          </a:p>
          <a:p>
            <a:endParaRPr lang="it-IT" sz="2400">
              <a:solidFill>
                <a:schemeClr val="tx2"/>
              </a:solidFill>
            </a:endParaRPr>
          </a:p>
          <a:p>
            <a:r>
              <a:rPr lang="it-IT" sz="2400">
                <a:solidFill>
                  <a:schemeClr val="tx2"/>
                </a:solidFill>
              </a:rPr>
              <a:t>Il morsetto collegato alla zona p si chiama </a:t>
            </a:r>
            <a:r>
              <a:rPr lang="it-IT" sz="2400">
                <a:solidFill>
                  <a:schemeClr val="hlink"/>
                </a:solidFill>
              </a:rPr>
              <a:t>anodo</a:t>
            </a:r>
          </a:p>
          <a:p>
            <a:pPr eaLnBrk="0" hangingPunct="0">
              <a:spcBef>
                <a:spcPct val="0"/>
              </a:spcBef>
              <a:buClrTx/>
              <a:buSzTx/>
              <a:buFont typeface="Wingdings" pitchFamily="2" charset="2"/>
              <a:buChar char="§"/>
            </a:pPr>
            <a:r>
              <a:rPr lang="it-IT" sz="2400">
                <a:solidFill>
                  <a:schemeClr val="tx2"/>
                </a:solidFill>
              </a:rPr>
              <a:t>Il morsetto collegato alla zona n si chiama </a:t>
            </a:r>
            <a:r>
              <a:rPr lang="it-IT" sz="2400">
                <a:solidFill>
                  <a:schemeClr val="hlink"/>
                </a:solidFill>
              </a:rPr>
              <a:t>catodo</a:t>
            </a:r>
          </a:p>
          <a:p>
            <a:pPr eaLnBrk="0" hangingPunct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it-IT" sz="2400"/>
          </a:p>
        </p:txBody>
      </p:sp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3200400"/>
            <a:ext cx="800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MODELLO APPROSSIMATO DEL DIODO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40782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Il modello più semplice per rappresentare il comportamento di un diodo consiste nel considerare</a:t>
            </a:r>
          </a:p>
          <a:p>
            <a:pPr>
              <a:buFont typeface="Wingdings" pitchFamily="2" charset="2"/>
              <a:buNone/>
            </a:pPr>
            <a:endParaRPr lang="it-IT" sz="2400">
              <a:solidFill>
                <a:schemeClr val="tx2"/>
              </a:solidFill>
              <a:cs typeface="Times New Roman" pitchFamily="18" charset="0"/>
            </a:endParaRPr>
          </a:p>
          <a:p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Il diodo in </a:t>
            </a:r>
            <a:r>
              <a:rPr lang="it-IT" sz="2400">
                <a:solidFill>
                  <a:schemeClr val="hlink"/>
                </a:solidFill>
                <a:cs typeface="Times New Roman" pitchFamily="18" charset="0"/>
              </a:rPr>
              <a:t>polarizzazione inversa</a:t>
            </a: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 equivalente ad un interruttore aperto (</a:t>
            </a:r>
            <a:r>
              <a:rPr lang="it-IT" sz="2400">
                <a:solidFill>
                  <a:schemeClr val="hlink"/>
                </a:solidFill>
                <a:cs typeface="Times New Roman" pitchFamily="18" charset="0"/>
              </a:rPr>
              <a:t>circuito aperto</a:t>
            </a: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)</a:t>
            </a:r>
          </a:p>
          <a:p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 Il diodo in </a:t>
            </a:r>
            <a:r>
              <a:rPr lang="it-IT" sz="2400">
                <a:solidFill>
                  <a:schemeClr val="hlink"/>
                </a:solidFill>
                <a:cs typeface="Times New Roman" pitchFamily="18" charset="0"/>
              </a:rPr>
              <a:t>polarizzazione diretta</a:t>
            </a: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 equivalente ad un interruttore chiuso (</a:t>
            </a:r>
            <a:r>
              <a:rPr lang="it-IT" sz="2400">
                <a:solidFill>
                  <a:schemeClr val="hlink"/>
                </a:solidFill>
                <a:cs typeface="Times New Roman" pitchFamily="18" charset="0"/>
              </a:rPr>
              <a:t>corto circuito</a:t>
            </a: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)</a:t>
            </a:r>
            <a:endParaRPr lang="it-IT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RADDRIZZATORE A SINGOLA SEMIONDA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2162175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2947988" y="1509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2986088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4711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057400"/>
            <a:ext cx="3171825" cy="3848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RADDRIZZATORE A DOPPIA SEMIONDA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2162175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2947988" y="1509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2486025" y="1985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2371725" y="1985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48140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514600"/>
            <a:ext cx="4400550" cy="2886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RADDRIZZATORE A DOPPIA SEMIONDA</a:t>
            </a:r>
            <a:r>
              <a:rPr lang="it-IT" sz="4000"/>
              <a:t> </a:t>
            </a:r>
            <a:r>
              <a:rPr lang="it-IT" sz="3200"/>
              <a:t>CON FILTRO CAPACITIVO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162175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947988" y="1509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2486025" y="1985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2038350" y="1724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2109788" y="1952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50185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438400"/>
            <a:ext cx="4924425" cy="295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IL DIODO LED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40782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</a:rPr>
              <a:t>	</a:t>
            </a: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Un diodo LED (Light Emitting Diode) è un particolare diodo che emette radiazioni luminose quando è attraversato da corrente.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	Il simbolo elettrico è il seguente</a:t>
            </a:r>
            <a:r>
              <a:rPr lang="it-IT" sz="2000">
                <a:solidFill>
                  <a:schemeClr val="tx2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1400">
                <a:solidFill>
                  <a:schemeClr val="tx2"/>
                </a:solidFill>
              </a:rPr>
              <a:t>				ANODO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00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it-IT" sz="200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140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1400">
                <a:solidFill>
                  <a:schemeClr val="tx2"/>
                </a:solidFill>
              </a:rPr>
              <a:t>				CATODO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	La lunghezza d’onda della radiazione emessa dipende dal materiale con il quale il diodo LED viene realizzato.  I diodi LED vengono impiegati quali elementi di segnalazione visiva. Se vengono assemblati in opportune configurazioni geometriche consentono di realizzare sistemi di visualizzazione più sofisticati (display a sette segmenti, a matrice)</a:t>
            </a:r>
            <a:endParaRPr lang="it-IT" sz="2000">
              <a:solidFill>
                <a:schemeClr val="tx2"/>
              </a:solidFill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it-IT" sz="2000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3276600"/>
            <a:ext cx="808038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IL TRANSISTOR BJT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40782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Un transistor bipolare è costituito da tre regioni adiacenti di materiale semiconduttore drogate alternativamente n e p. La regione centrale si chiama base, le altre due emettitore e collettore. Possiamo avere due tipi di transistor bipolari: npn e pnp.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	Il simbolo elettrico è il seguente</a:t>
            </a:r>
            <a:r>
              <a:rPr lang="it-IT" sz="2400">
                <a:solidFill>
                  <a:schemeClr val="tx2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1600">
                <a:solidFill>
                  <a:schemeClr val="tx2"/>
                </a:solidFill>
              </a:rPr>
              <a:t>			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40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160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1600">
                <a:solidFill>
                  <a:schemeClr val="tx2"/>
                </a:solidFill>
              </a:rPr>
              <a:t>			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40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400">
              <a:solidFill>
                <a:schemeClr val="tx2"/>
              </a:solidFill>
              <a:cs typeface="Times New Roman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it-IT" sz="2000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532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648200"/>
            <a:ext cx="3514725" cy="1628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IL TRANSISTOR BJT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2828925" y="2881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7168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733800"/>
            <a:ext cx="4164013" cy="1308100"/>
          </a:xfrm>
          <a:prstGeom prst="rect">
            <a:avLst/>
          </a:prstGeom>
          <a:noFill/>
        </p:spPr>
      </p:pic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2833688" y="2886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71690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057400"/>
            <a:ext cx="4160838" cy="1300163"/>
          </a:xfrm>
          <a:prstGeom prst="rect">
            <a:avLst/>
          </a:prstGeom>
          <a:noFill/>
        </p:spPr>
      </p:pic>
      <p:sp>
        <p:nvSpPr>
          <p:cNvPr id="71692" name="Text Box 12"/>
          <p:cNvSpPr txBox="1">
            <a:spLocks noChangeArrowheads="1"/>
          </p:cNvSpPr>
          <p:nvPr/>
        </p:nvSpPr>
        <p:spPr bwMode="auto">
          <a:xfrm>
            <a:off x="1143000" y="3276600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EMETTITORE 	         BASE 	       COLLETTORE</a:t>
            </a:r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1143000" y="5029200"/>
            <a:ext cx="6553200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EMETTITORE 	         BASE 	       COLLETTORE</a:t>
            </a:r>
          </a:p>
          <a:p>
            <a:pPr>
              <a:spcBef>
                <a:spcPct val="50000"/>
              </a:spcBef>
            </a:pPr>
            <a:r>
              <a:rPr lang="it-IT" sz="1800"/>
              <a:t>Nel dispositivo sono presenti due giunzioni base-emettitore base collettore. La regione di base è molto sottile e molto meno drogata rispetto alle regioni di emettitore e di collettore.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MATERIALI SEMICONDUTTORI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400">
                <a:solidFill>
                  <a:schemeClr val="tx2"/>
                </a:solidFill>
              </a:rPr>
              <a:t>i dispositivi più utilizzati in elettronica sono i componenti a semiconduttore. I materiali utilizzati per la loro realizzazione sono</a:t>
            </a:r>
          </a:p>
          <a:p>
            <a:pPr>
              <a:buFont typeface="Wingdings" pitchFamily="2" charset="2"/>
              <a:buNone/>
            </a:pPr>
            <a:endParaRPr lang="it-IT" sz="2400">
              <a:solidFill>
                <a:schemeClr val="tx2"/>
              </a:solidFill>
            </a:endParaRPr>
          </a:p>
          <a:p>
            <a:r>
              <a:rPr lang="it-IT" sz="2400">
                <a:solidFill>
                  <a:schemeClr val="tx2"/>
                </a:solidFill>
              </a:rPr>
              <a:t>Silicio (Si) prevalentemente</a:t>
            </a:r>
          </a:p>
          <a:p>
            <a:pPr>
              <a:buFont typeface="Wingdings" pitchFamily="2" charset="2"/>
              <a:buNone/>
            </a:pPr>
            <a:endParaRPr lang="it-IT" sz="2400">
              <a:solidFill>
                <a:schemeClr val="tx2"/>
              </a:solidFill>
            </a:endParaRPr>
          </a:p>
          <a:p>
            <a:r>
              <a:rPr lang="it-IT" sz="2400">
                <a:solidFill>
                  <a:schemeClr val="tx2"/>
                </a:solidFill>
              </a:rPr>
              <a:t>Germanio (Ge), Arseniuro di Gallio (AsGa) raramente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ZONE DI FUNZIONAMENTO DEL BJT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40782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La polarizzazione delle due giunzioni presenti nel dispositivo determina la sua zona di funzionamento</a:t>
            </a:r>
          </a:p>
          <a:p>
            <a:pPr>
              <a:buFont typeface="Wingdings" pitchFamily="2" charset="2"/>
              <a:buNone/>
            </a:pP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In particolare </a:t>
            </a:r>
          </a:p>
          <a:p>
            <a:pPr>
              <a:buFont typeface="Wingdings" pitchFamily="2" charset="2"/>
              <a:buNone/>
            </a:pP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None/>
            </a:pP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Se le </a:t>
            </a:r>
            <a:r>
              <a:rPr lang="it-IT" sz="1800">
                <a:solidFill>
                  <a:schemeClr val="hlink"/>
                </a:solidFill>
                <a:cs typeface="Times New Roman" pitchFamily="18" charset="0"/>
              </a:rPr>
              <a:t>due giunzioni</a:t>
            </a: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 sono entrambe polarizzate </a:t>
            </a:r>
            <a:r>
              <a:rPr lang="it-IT" sz="1800">
                <a:solidFill>
                  <a:schemeClr val="hlink"/>
                </a:solidFill>
                <a:cs typeface="Times New Roman" pitchFamily="18" charset="0"/>
              </a:rPr>
              <a:t>inversamente</a:t>
            </a: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 il transistor lavora nella zona di </a:t>
            </a:r>
            <a:r>
              <a:rPr lang="it-IT" sz="1800">
                <a:solidFill>
                  <a:schemeClr val="hlink"/>
                </a:solidFill>
                <a:cs typeface="Times New Roman" pitchFamily="18" charset="0"/>
              </a:rPr>
              <a:t>interdizione</a:t>
            </a: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None/>
            </a:pP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Se le </a:t>
            </a:r>
            <a:r>
              <a:rPr lang="it-IT" sz="1800">
                <a:solidFill>
                  <a:schemeClr val="hlink"/>
                </a:solidFill>
                <a:cs typeface="Times New Roman" pitchFamily="18" charset="0"/>
              </a:rPr>
              <a:t>due giunzioni</a:t>
            </a: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 sono entrambe polarizzate </a:t>
            </a:r>
            <a:r>
              <a:rPr lang="it-IT" sz="1800">
                <a:solidFill>
                  <a:schemeClr val="hlink"/>
                </a:solidFill>
                <a:cs typeface="Times New Roman" pitchFamily="18" charset="0"/>
              </a:rPr>
              <a:t>direttamente</a:t>
            </a: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 il transistor lavora nella zona di </a:t>
            </a:r>
            <a:r>
              <a:rPr lang="it-IT" sz="1800">
                <a:solidFill>
                  <a:schemeClr val="hlink"/>
                </a:solidFill>
                <a:cs typeface="Times New Roman" pitchFamily="18" charset="0"/>
              </a:rPr>
              <a:t>saturazione</a:t>
            </a: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None/>
            </a:pP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Se la giunzione </a:t>
            </a:r>
            <a:r>
              <a:rPr lang="it-IT" sz="1800">
                <a:solidFill>
                  <a:schemeClr val="hlink"/>
                </a:solidFill>
                <a:cs typeface="Times New Roman" pitchFamily="18" charset="0"/>
              </a:rPr>
              <a:t>base-emettitore</a:t>
            </a: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 è polarizzata </a:t>
            </a:r>
            <a:r>
              <a:rPr lang="it-IT" sz="1800">
                <a:solidFill>
                  <a:schemeClr val="hlink"/>
                </a:solidFill>
                <a:cs typeface="Times New Roman" pitchFamily="18" charset="0"/>
              </a:rPr>
              <a:t>direttamente</a:t>
            </a: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 e la giunzione </a:t>
            </a:r>
            <a:r>
              <a:rPr lang="it-IT" sz="1800">
                <a:solidFill>
                  <a:schemeClr val="hlink"/>
                </a:solidFill>
                <a:cs typeface="Times New Roman" pitchFamily="18" charset="0"/>
              </a:rPr>
              <a:t>base collettore</a:t>
            </a: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 è polarizzata </a:t>
            </a:r>
            <a:r>
              <a:rPr lang="it-IT" sz="1800">
                <a:solidFill>
                  <a:schemeClr val="hlink"/>
                </a:solidFill>
                <a:cs typeface="Times New Roman" pitchFamily="18" charset="0"/>
              </a:rPr>
              <a:t>inversamente</a:t>
            </a: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 il transistor lavora in </a:t>
            </a:r>
            <a:r>
              <a:rPr lang="it-IT" sz="1800">
                <a:solidFill>
                  <a:schemeClr val="hlink"/>
                </a:solidFill>
                <a:cs typeface="Times New Roman" pitchFamily="18" charset="0"/>
              </a:rPr>
              <a:t>regione attiva o lineare.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ZONE DI FUNZIONAMENTO DEL BJT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40782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Per un dispositivo di tipo npn le definizioni precedenti si traducono nella verifica delle seguenti disequazioni</a:t>
            </a: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INTERDIZIONE		VBE &lt; 0	VCE &gt; VBE</a:t>
            </a: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SATURAZIONE		VBE &gt; 0	VCE &lt; VBE</a:t>
            </a: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REGIONE ATTIVA	VBE &gt; 0	VCE &gt; VBE</a:t>
            </a:r>
          </a:p>
          <a:p>
            <a:pPr>
              <a:buFont typeface="Wingdings" pitchFamily="2" charset="2"/>
              <a:buNone/>
            </a:pPr>
            <a:endParaRPr lang="it-IT" sz="2000">
              <a:solidFill>
                <a:schemeClr val="tx2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Per un dispositivo pnp le disequazioni precedenti si invertono 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IL BJT COME INTERRUTTORE</a:t>
            </a:r>
          </a:p>
        </p:txBody>
      </p:sp>
      <p:sp>
        <p:nvSpPr>
          <p:cNvPr id="573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40782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Il modello più semplice per rappresentare il comportamento di un transistor nelle zone di interdizione e saturazione consiste nel considerare</a:t>
            </a:r>
            <a:endParaRPr lang="it-IT" sz="2000">
              <a:solidFill>
                <a:schemeClr val="tx2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  </a:t>
            </a: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Il BJT in </a:t>
            </a:r>
            <a:r>
              <a:rPr lang="it-IT" sz="2400">
                <a:solidFill>
                  <a:schemeClr val="hlink"/>
                </a:solidFill>
                <a:cs typeface="Times New Roman" pitchFamily="18" charset="0"/>
              </a:rPr>
              <a:t>interdizione</a:t>
            </a: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 equivalente ad un interruttore aperto (</a:t>
            </a:r>
            <a:r>
              <a:rPr lang="it-IT" sz="2400">
                <a:solidFill>
                  <a:schemeClr val="hlink"/>
                </a:solidFill>
                <a:cs typeface="Times New Roman" pitchFamily="18" charset="0"/>
              </a:rPr>
              <a:t>circuito aperto</a:t>
            </a: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 Il BJT in </a:t>
            </a:r>
            <a:r>
              <a:rPr lang="it-IT" sz="2400">
                <a:solidFill>
                  <a:schemeClr val="hlink"/>
                </a:solidFill>
                <a:cs typeface="Times New Roman" pitchFamily="18" charset="0"/>
              </a:rPr>
              <a:t>saturazione</a:t>
            </a: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 equivalente ad un interruttore chiuso (</a:t>
            </a:r>
            <a:r>
              <a:rPr lang="it-IT" sz="2400">
                <a:solidFill>
                  <a:schemeClr val="hlink"/>
                </a:solidFill>
                <a:cs typeface="Times New Roman" pitchFamily="18" charset="0"/>
              </a:rPr>
              <a:t>corto circuito</a:t>
            </a: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)</a:t>
            </a:r>
            <a:r>
              <a:rPr lang="it-IT" sz="2000">
                <a:solidFill>
                  <a:schemeClr val="accent1"/>
                </a:solidFill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None/>
            </a:pPr>
            <a:endParaRPr lang="it-IT" sz="2000">
              <a:solidFill>
                <a:schemeClr val="accent1"/>
              </a:solidFill>
              <a:cs typeface="Times New Roman" pitchFamily="18" charset="0"/>
            </a:endParaRPr>
          </a:p>
        </p:txBody>
      </p:sp>
      <p:sp>
        <p:nvSpPr>
          <p:cNvPr id="57348" name="Rectangle 1028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IL BJT COME INTERRUTTORE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40782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	In molteplici applicazioni il transistor BJT viene utilizzato in commutazione tra la zona di interdizione e quella di saturazione. In questo caso il suo comportamento è quello di un interruttore elettronico, in cui il percorso collettore emettitore del transistor può essere considerato equivalente ad un interruttore il cui funzionamento è controllato dal morsetto di base</a:t>
            </a:r>
          </a:p>
          <a:p>
            <a:pPr eaLnBrk="0" hangingPunct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it-IT" sz="2000"/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IL BJT COME INTERRUTTORE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1819275" y="1690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1871663" y="1643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5837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133600"/>
            <a:ext cx="5400675" cy="3571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IL BJT COME AMPLIFICATORE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40782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	</a:t>
            </a: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In </a:t>
            </a:r>
            <a:r>
              <a:rPr lang="it-IT" sz="2400">
                <a:solidFill>
                  <a:schemeClr val="hlink"/>
                </a:solidFill>
                <a:cs typeface="Times New Roman" pitchFamily="18" charset="0"/>
              </a:rPr>
              <a:t>regione attiva</a:t>
            </a:r>
            <a:r>
              <a:rPr lang="it-IT" sz="2400">
                <a:solidFill>
                  <a:schemeClr val="tx2"/>
                </a:solidFill>
                <a:cs typeface="Times New Roman" pitchFamily="18" charset="0"/>
              </a:rPr>
              <a:t> il BJT può funzionare come </a:t>
            </a:r>
            <a:r>
              <a:rPr lang="it-IT" sz="2400">
                <a:solidFill>
                  <a:schemeClr val="hlink"/>
                </a:solidFill>
                <a:cs typeface="Times New Roman" pitchFamily="18" charset="0"/>
              </a:rPr>
              <a:t>amplificatore di segnale</a:t>
            </a: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Si definisce amplificazione di tensione il rapporto fra la tensione di uscita Vout e la tensione di ingresso Vin del dispositivo</a:t>
            </a: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Si definisce amplificazione di corrente il rapporto fra la corrente di uscita Iout e la corrente di ingresso Iin del dispositivo</a:t>
            </a: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Si definisce amplificazione di potenza il rapporto fra la potenza di uscita Pout e la potenza di ingresso Pin del dispositivo</a:t>
            </a:r>
          </a:p>
          <a:p>
            <a:pPr eaLnBrk="0" hangingPunct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it-IT" sz="2000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RETI DI POLARIZZAZIONE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40782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Per portare un transistor BJT in regione attiva, dove può amplificare, si utilizzano delle reti di polarizzazione opportune.</a:t>
            </a: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Precisamente, si deve inserire il dispositivo in una rete elettrica, adeguatamente dimensionata, in grado di rendere verificate le disequazioni introdotte precedentemente e che garantiscono il funzionamento in regione attiva. </a:t>
            </a: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Ad esempio per un dispositivo di tipo npn</a:t>
            </a: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accent1"/>
                </a:solidFill>
                <a:cs typeface="Times New Roman" pitchFamily="18" charset="0"/>
              </a:rPr>
              <a:t>	</a:t>
            </a: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REGIONE ATTIVA	VBE &gt; 0	VCE &gt; VBE</a:t>
            </a: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Un esempio di rete di polarizzazione in grado di svolgere il compito di portare il dispositivo a funzionare in regione attiva è il seguente.</a:t>
            </a:r>
          </a:p>
          <a:p>
            <a:pPr>
              <a:buFont typeface="Wingdings" pitchFamily="2" charset="2"/>
              <a:buNone/>
            </a:pPr>
            <a:endParaRPr lang="it-IT" sz="2000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RETE DI POLARIZZAZIONE AUTOMATICA A PARTITORE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10302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it-IT" sz="2400">
              <a:solidFill>
                <a:schemeClr val="tx2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it-IT" sz="2400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1781175" y="1243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1781175" y="1243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6144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905000"/>
            <a:ext cx="5581650" cy="4371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AMPLIFICATORI CON BJT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40782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Quando un transistor BJT si trova in regione attiva, può amplificare un segnale. Si deve applicare un segnale  (IN) tra i suoi morsetti di ingresso e prelevare  un segnale (OUT) tra i suoi morsetti di uscita.</a:t>
            </a:r>
          </a:p>
          <a:p>
            <a:pPr>
              <a:buFont typeface="Wingdings" pitchFamily="2" charset="2"/>
              <a:buNone/>
            </a:pPr>
            <a:endParaRPr lang="it-IT" sz="2000">
              <a:solidFill>
                <a:schemeClr val="tx2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Esistono diverse configurazioni per realizzare amplificatori utilizzando transistor BJT; inoltre l’amplificatore può essere costituito da più stadi collegati in cascata. Per comprendere gli aspetti essenziali del concetto di amplificazione facciamo riferimento alla configurazione ad emettitore comune (CE).</a:t>
            </a:r>
          </a:p>
          <a:p>
            <a:pPr>
              <a:buFont typeface="Wingdings" pitchFamily="2" charset="2"/>
              <a:buNone/>
            </a:pPr>
            <a:endParaRPr lang="it-IT" sz="2000"/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AMPLIFICATORE AD EMETTITORE COMUNE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1757363" y="966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1543050" y="919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6349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905000"/>
            <a:ext cx="5753100" cy="477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524000" y="381000"/>
            <a:ext cx="7086600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endParaRPr lang="it-IT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>
                <a:cs typeface="Times New Roman" pitchFamily="18" charset="0"/>
              </a:rPr>
              <a:t>I semiconduttori presentano quattro elettroni di valenza (</a:t>
            </a:r>
            <a:r>
              <a:rPr lang="it-IT">
                <a:solidFill>
                  <a:schemeClr val="hlink"/>
                </a:solidFill>
                <a:cs typeface="Times New Roman" pitchFamily="18" charset="0"/>
              </a:rPr>
              <a:t>tetravalenti</a:t>
            </a:r>
            <a:r>
              <a:rPr lang="it-IT">
                <a:cs typeface="Times New Roman" pitchFamily="18" charset="0"/>
              </a:rPr>
              <a:t>) e una struttura cristallina in cui ciascun atomo mette in comune un elettrone di valenza con quattro atomi circostanti formando legami covalenti. </a:t>
            </a:r>
          </a:p>
          <a:p>
            <a:pPr algn="just"/>
            <a:r>
              <a:rPr lang="it-IT">
                <a:cs typeface="Times New Roman" pitchFamily="18" charset="0"/>
              </a:rPr>
              <a:t>Questo fa in modo che che gli elettroni risultino saldamente vincolati nel reticolo cristallino. </a:t>
            </a:r>
          </a:p>
          <a:p>
            <a:pPr algn="just"/>
            <a:r>
              <a:rPr lang="it-IT">
                <a:cs typeface="Times New Roman" pitchFamily="18" charset="0"/>
              </a:rPr>
              <a:t>La conduttività è bassissima e i semiconduttori si comportano come isolanti.</a:t>
            </a:r>
            <a:endParaRPr lang="it-IT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endParaRPr lang="it-IT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endParaRPr lang="it-IT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RISPOSTA IN FREQUENZA DI UN AMPLIFICATORE</a:t>
            </a:r>
          </a:p>
        </p:txBody>
      </p:sp>
      <p:sp>
        <p:nvSpPr>
          <p:cNvPr id="665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40782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Un amplificatore ha un comportamento che a causa della presenza di elementi reattivi nello schema, varia al variare della frequenza.</a:t>
            </a: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La frequenza di taglio di un amplificatore è quella alla quale il modulo dell’amplificazione si riduce di 1/√2 rispetto al valore massimo</a:t>
            </a: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Si definisce banda passante di un amplificatore l’intervallo di frequenze comprese tra la frequenza di taglio inferiore e la frequenza di taglio superiore.</a:t>
            </a:r>
          </a:p>
          <a:p>
            <a:pPr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Per comprende gli aspetti essenziali di questo fenomeno facciamo sempre riferimento alla configurazione ad emettitore comune.</a:t>
            </a:r>
          </a:p>
          <a:p>
            <a:pPr>
              <a:buFont typeface="Wingdings" pitchFamily="2" charset="2"/>
              <a:buNone/>
            </a:pPr>
            <a:endParaRPr lang="it-IT" sz="2000">
              <a:solidFill>
                <a:schemeClr val="tx2"/>
              </a:solidFill>
              <a:cs typeface="Times New Roman" pitchFamily="18" charset="0"/>
            </a:endParaRPr>
          </a:p>
          <a:p>
            <a:pPr eaLnBrk="0" hangingPunct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it-IT" sz="2000"/>
          </a:p>
        </p:txBody>
      </p:sp>
      <p:sp>
        <p:nvSpPr>
          <p:cNvPr id="66564" name="Rectangle 1028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6565" name="Rectangle 1029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/>
              <a:t>AMPLIFICATORE AD EMETTITORE COMUNE ANALISI DELLA BANDA PASSANTE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757363" y="966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1514475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1514475" y="1300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6554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057400"/>
            <a:ext cx="6115050" cy="425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AMPLIFICATORE OPERAZIONALE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17713"/>
            <a:ext cx="7888288" cy="2097087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L’amplificatore operazionale è un componente elettronico, fondamentale, utilizzato come elemento attivo nella maggior parte delle applicazioni analogiche.</a:t>
            </a:r>
          </a:p>
          <a:p>
            <a:pPr algn="just"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Viene realizzato in forma integrata con ingombro molto ridotto e costi limitati.</a:t>
            </a:r>
          </a:p>
          <a:p>
            <a:pPr algn="just"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Il simbolo elettrico è il seguente</a:t>
            </a:r>
          </a:p>
          <a:p>
            <a:pPr>
              <a:buFont typeface="Wingdings" pitchFamily="2" charset="2"/>
              <a:buNone/>
            </a:pPr>
            <a:endParaRPr lang="it-IT" sz="2000">
              <a:solidFill>
                <a:schemeClr val="tx2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it-IT" sz="2400"/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7271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4419600"/>
            <a:ext cx="4124325" cy="1666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AMPLIFICATORE OPERAZIONALE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17713"/>
            <a:ext cx="7964488" cy="4002087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Un amplificatore operazionale ideale presenta le seguenti caratteristiche</a:t>
            </a:r>
          </a:p>
          <a:p>
            <a:pPr algn="just">
              <a:buFont typeface="Wingdings" pitchFamily="2" charset="2"/>
              <a:buNone/>
            </a:pPr>
            <a:r>
              <a:rPr lang="it-IT" sz="2000">
                <a:solidFill>
                  <a:schemeClr val="hlink"/>
                </a:solidFill>
                <a:cs typeface="Times New Roman" pitchFamily="18" charset="0"/>
              </a:rPr>
              <a:t>Guadagno di tensione in anello aperto 	Aol = ∞</a:t>
            </a:r>
          </a:p>
          <a:p>
            <a:pPr algn="just">
              <a:buFont typeface="Wingdings" pitchFamily="2" charset="2"/>
              <a:buNone/>
            </a:pPr>
            <a:r>
              <a:rPr lang="it-IT" sz="2000">
                <a:solidFill>
                  <a:schemeClr val="hlink"/>
                </a:solidFill>
                <a:cs typeface="Times New Roman" pitchFamily="18" charset="0"/>
              </a:rPr>
              <a:t>Resistenza di ingresso			Ri   = ∞</a:t>
            </a:r>
          </a:p>
          <a:p>
            <a:pPr algn="just">
              <a:buFont typeface="Wingdings" pitchFamily="2" charset="2"/>
              <a:buNone/>
            </a:pPr>
            <a:r>
              <a:rPr lang="it-IT" sz="2000">
                <a:solidFill>
                  <a:schemeClr val="hlink"/>
                </a:solidFill>
                <a:cs typeface="Times New Roman" pitchFamily="18" charset="0"/>
              </a:rPr>
              <a:t>Resistenza di uscita			Ro  = 0</a:t>
            </a:r>
          </a:p>
          <a:p>
            <a:pPr algn="just">
              <a:buFont typeface="Wingdings" pitchFamily="2" charset="2"/>
              <a:buNone/>
            </a:pPr>
            <a:r>
              <a:rPr lang="it-IT" sz="2000">
                <a:solidFill>
                  <a:schemeClr val="hlink"/>
                </a:solidFill>
                <a:cs typeface="Times New Roman" pitchFamily="18" charset="0"/>
              </a:rPr>
              <a:t>Banda passante				B   =  ∞</a:t>
            </a:r>
          </a:p>
          <a:p>
            <a:pPr algn="just">
              <a:buFont typeface="Wingdings" pitchFamily="2" charset="2"/>
              <a:buNone/>
            </a:pPr>
            <a:endParaRPr lang="it-IT" sz="200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 Un amplificatore operazionale necessità quasi sempre di un’alimentazione di tipo duale +V e –V </a:t>
            </a:r>
          </a:p>
          <a:p>
            <a:pPr algn="just">
              <a:buFont typeface="Wingdings" pitchFamily="2" charset="2"/>
              <a:buNone/>
            </a:pPr>
            <a:endParaRPr lang="it-IT" sz="200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it-IT" sz="2400">
              <a:solidFill>
                <a:schemeClr val="tx2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it-IT" sz="2800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AMPLIFICATORE OPERAZIONALE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17713"/>
            <a:ext cx="7964488" cy="4002087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Nonostante gli amplificatori operazionali realmente disponibili hanno caratteristiche non coincidenti con quelle del modello ideale, il loro comportamento è approssimabile con errore accettabile, perlomeno per le applicazioni che saranno esaminate durante queste lezioni, con quello del modello ideale.</a:t>
            </a:r>
          </a:p>
          <a:p>
            <a:pPr algn="just">
              <a:buFont typeface="Wingdings" pitchFamily="2" charset="2"/>
              <a:buNone/>
            </a:pPr>
            <a:endParaRPr lang="it-IT" sz="200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L’escursione della tensione di uscita dipende dal valore delle tensioni di alimentazione. Infatti nei casi reali tale escursione è limitata tra le tensioni di saturazione +Vsat e -Vsat che si discostano in valore assoluto di 1V-2V rispetto alla tensione di alimentazione </a:t>
            </a:r>
          </a:p>
          <a:p>
            <a:pPr algn="just">
              <a:buFont typeface="Wingdings" pitchFamily="2" charset="2"/>
              <a:buNone/>
            </a:pPr>
            <a:endParaRPr lang="it-IT" sz="2400">
              <a:solidFill>
                <a:schemeClr val="tx2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it-IT" sz="2800"/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AMPLIFICATORE OPERAZIONALE </a:t>
            </a:r>
            <a:br>
              <a:rPr lang="it-IT" sz="3200"/>
            </a:br>
            <a:r>
              <a:rPr lang="it-IT" sz="3200"/>
              <a:t>IN ANELLO APERTO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017713"/>
            <a:ext cx="8040688" cy="3697287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Se utilizzo il dispositivo in anello aperto non posso avere un comportamento lineare.</a:t>
            </a:r>
          </a:p>
          <a:p>
            <a:pPr algn="just"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Il guadagno è talmente elevato che anche un piccolo valore di tensione applicata tra gli ingressi dell’operazionale, provoca la sua saturazione. La tensione di uscita: </a:t>
            </a:r>
          </a:p>
          <a:p>
            <a:pPr algn="just"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assume il valore +Vsat se prevale la tensione sull’ingresso non invertente </a:t>
            </a:r>
          </a:p>
          <a:p>
            <a:pPr algn="just"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assume il valore  -Vsat se prevale la tensione sull’ingresso invertente </a:t>
            </a:r>
          </a:p>
          <a:p>
            <a:pPr algn="just">
              <a:buFont typeface="Wingdings" pitchFamily="2" charset="2"/>
              <a:buNone/>
            </a:pPr>
            <a:r>
              <a:rPr lang="it-IT" sz="2000">
                <a:solidFill>
                  <a:schemeClr val="tx2"/>
                </a:solidFill>
                <a:cs typeface="Times New Roman" pitchFamily="18" charset="0"/>
              </a:rPr>
              <a:t>Questo rende, pertanto, la configurazione in anello aperto inutilizzabile per la realizzazione di amplificatori e circuiti lineari in genere. </a:t>
            </a:r>
          </a:p>
          <a:p>
            <a:pPr algn="just">
              <a:buFont typeface="Wingdings" pitchFamily="2" charset="2"/>
              <a:buNone/>
            </a:pPr>
            <a:endParaRPr lang="it-IT" sz="200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it-IT" sz="2400">
              <a:solidFill>
                <a:schemeClr val="tx2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it-IT" sz="2800"/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AMPLIFICATORE OPERAZIONALE </a:t>
            </a:r>
            <a:br>
              <a:rPr lang="it-IT" sz="3200"/>
            </a:br>
            <a:r>
              <a:rPr lang="it-IT" sz="3200"/>
              <a:t>IN ANELLO APERTO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1828800" y="1733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7835" name="Rectangle 11"/>
          <p:cNvSpPr>
            <a:spLocks noChangeArrowheads="1"/>
          </p:cNvSpPr>
          <p:nvPr/>
        </p:nvSpPr>
        <p:spPr bwMode="auto">
          <a:xfrm>
            <a:off x="253365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7783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209800"/>
            <a:ext cx="4076700" cy="3619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APPLICAZIONI LINEARI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17713"/>
            <a:ext cx="7964488" cy="4002087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Per realizzare degli amplificatori o dei circuiti in grado di effettuare elaborazioni di tipo lineare sui segnali di ingresso, l’amplificatore operazionale deve essere inserito all’interno di reti elettriche opportune, dando luogo circuiti applicativi con i quali si possono sfruttare completamente le potenzialità del dispositivo. Per esaminare i circuiti lineari successivi, terremo conto delle seguenti considerazioni che derivano dalle caratteristiche tipiche degli amplificatori operazionali.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 Il notevole valore dell’amplificazione in anello aperto, nel caso ideale infinito, implica che la differenza di potenziale fra i due ingressi del dispositivo, nelle applicazioni lineari che considereremo, sia di valore trascurabile; di conseguenza assumeremo che tra i due ingressi del dispositivo esista un “corto circuito virtuale”.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sz="1800">
                <a:solidFill>
                  <a:schemeClr val="tx2"/>
                </a:solidFill>
                <a:cs typeface="Times New Roman" pitchFamily="18" charset="0"/>
              </a:rPr>
              <a:t>Il notevole valore della resistenza di ingresso del dispositivo, nel caso ideale infinito, implica che le correnti di ingresso siano di valore trascurabile; di conseguenza assumeremo tali correnti di valore uguale a zero.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it-IT" sz="180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it-IT" sz="200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400"/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AMPLIFICATORE INVERTENTE</a:t>
            </a: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171450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8090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81200"/>
            <a:ext cx="5715000" cy="3867150"/>
          </a:xfrm>
          <a:prstGeom prst="rect">
            <a:avLst/>
          </a:prstGeom>
          <a:noFill/>
        </p:spPr>
      </p:pic>
      <p:sp>
        <p:nvSpPr>
          <p:cNvPr id="80904" name="Rectangle 8"/>
          <p:cNvSpPr>
            <a:spLocks noChangeArrowheads="1"/>
          </p:cNvSpPr>
          <p:nvPr/>
        </p:nvSpPr>
        <p:spPr bwMode="auto">
          <a:xfrm>
            <a:off x="2743200" y="548640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fr-FR" sz="1800"/>
              <a:t>Av = </a:t>
            </a:r>
            <a:r>
              <a:rPr lang="fr-FR" sz="1800" u="sng"/>
              <a:t>Vout</a:t>
            </a:r>
            <a:r>
              <a:rPr lang="fr-FR" sz="1800"/>
              <a:t> = - </a:t>
            </a:r>
            <a:r>
              <a:rPr lang="fr-FR" sz="1800" u="sng"/>
              <a:t>R2</a:t>
            </a:r>
            <a:endParaRPr lang="it-IT" sz="1800" u="sng"/>
          </a:p>
          <a:p>
            <a:pPr eaLnBrk="0" hangingPunct="0"/>
            <a:r>
              <a:rPr lang="fr-FR" sz="1800"/>
              <a:t>         Vin        R1</a:t>
            </a:r>
            <a:r>
              <a:rPr lang="it-IT" sz="180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AMPLIFICATORE NON INVERTENTE</a:t>
            </a: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171450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2743200" y="579120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fr-FR" sz="1800"/>
              <a:t>Av = </a:t>
            </a:r>
            <a:r>
              <a:rPr lang="fr-FR" sz="1800" u="sng"/>
              <a:t>Vout</a:t>
            </a:r>
            <a:r>
              <a:rPr lang="fr-FR" sz="1800"/>
              <a:t> = 1+ </a:t>
            </a:r>
            <a:r>
              <a:rPr lang="fr-FR" sz="1800" u="sng"/>
              <a:t>R2</a:t>
            </a:r>
            <a:endParaRPr lang="it-IT" sz="1800" u="sng"/>
          </a:p>
          <a:p>
            <a:pPr eaLnBrk="0" hangingPunct="0"/>
            <a:r>
              <a:rPr lang="fr-FR" sz="1800"/>
              <a:t>         Vin           R1</a:t>
            </a:r>
            <a:r>
              <a:rPr lang="it-IT" sz="180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2076450" y="1514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8192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981200"/>
            <a:ext cx="4991100" cy="3829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1295400" y="762000"/>
            <a:ext cx="7086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endParaRPr lang="it-IT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4479925" y="3048000"/>
            <a:ext cx="23780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 sz="4400"/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567113" y="2424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686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057400"/>
            <a:ext cx="3824288" cy="3824288"/>
          </a:xfrm>
          <a:prstGeom prst="rect">
            <a:avLst/>
          </a:prstGeom>
          <a:noFill/>
        </p:spPr>
      </p:pic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it-IT" sz="3200"/>
              <a:t>STRUTTURA DEL CRISTALLO DI SILICIO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INSEGUITORE DI TENSIONE</a:t>
            </a:r>
          </a:p>
        </p:txBody>
      </p:sp>
      <p:sp>
        <p:nvSpPr>
          <p:cNvPr id="87043" name="Rectangle 1027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7044" name="Rectangle 1028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7045" name="Rectangle 1029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7046" name="Rectangle 1030"/>
          <p:cNvSpPr>
            <a:spLocks noChangeArrowheads="1"/>
          </p:cNvSpPr>
          <p:nvPr/>
        </p:nvSpPr>
        <p:spPr bwMode="auto">
          <a:xfrm>
            <a:off x="171450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7047" name="Rectangle 1031"/>
          <p:cNvSpPr>
            <a:spLocks noChangeArrowheads="1"/>
          </p:cNvSpPr>
          <p:nvPr/>
        </p:nvSpPr>
        <p:spPr bwMode="auto">
          <a:xfrm>
            <a:off x="2743200" y="5791200"/>
            <a:ext cx="434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fr-FR" sz="1800"/>
              <a:t>Av = </a:t>
            </a:r>
            <a:r>
              <a:rPr lang="fr-FR" sz="1800" u="sng"/>
              <a:t>Vout</a:t>
            </a:r>
            <a:r>
              <a:rPr lang="fr-FR" sz="1800"/>
              <a:t> = 1            Vout = Vin </a:t>
            </a:r>
            <a:endParaRPr lang="it-IT" sz="1800" u="sng"/>
          </a:p>
          <a:p>
            <a:pPr eaLnBrk="0" hangingPunct="0"/>
            <a:r>
              <a:rPr lang="fr-FR" sz="1800"/>
              <a:t>         Vin        </a:t>
            </a:r>
            <a:endParaRPr lang="it-IT" sz="18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7048" name="Rectangle 1032"/>
          <p:cNvSpPr>
            <a:spLocks noChangeArrowheads="1"/>
          </p:cNvSpPr>
          <p:nvPr/>
        </p:nvSpPr>
        <p:spPr bwMode="auto">
          <a:xfrm>
            <a:off x="2076450" y="1514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7051" name="Rectangle 1035"/>
          <p:cNvSpPr>
            <a:spLocks noChangeArrowheads="1"/>
          </p:cNvSpPr>
          <p:nvPr/>
        </p:nvSpPr>
        <p:spPr bwMode="auto">
          <a:xfrm>
            <a:off x="2728913" y="1666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87050" name="Picture 10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981200"/>
            <a:ext cx="3686175" cy="3524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SOMMATORE INVERTENTE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171450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2743200" y="57912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fr-FR" sz="1800"/>
              <a:t>Vout = - </a:t>
            </a:r>
            <a:r>
              <a:rPr lang="fr-FR" sz="1800" u="sng"/>
              <a:t>RF </a:t>
            </a:r>
            <a:r>
              <a:rPr lang="fr-FR" sz="1800"/>
              <a:t>V1 - </a:t>
            </a:r>
            <a:r>
              <a:rPr lang="fr-FR" sz="1800" u="sng"/>
              <a:t>RF </a:t>
            </a:r>
            <a:r>
              <a:rPr lang="fr-FR" sz="1800"/>
              <a:t>V2 </a:t>
            </a:r>
            <a:endParaRPr lang="it-IT" sz="1800"/>
          </a:p>
          <a:p>
            <a:pPr eaLnBrk="0" hangingPunct="0"/>
            <a:r>
              <a:rPr lang="fr-FR" sz="1800"/>
              <a:t>             R1 </a:t>
            </a:r>
            <a:r>
              <a:rPr lang="it-IT" sz="1800">
                <a:solidFill>
                  <a:schemeClr val="tx1"/>
                </a:solidFill>
                <a:latin typeface="Times New Roman" pitchFamily="18" charset="0"/>
              </a:rPr>
              <a:t>         </a:t>
            </a:r>
            <a:r>
              <a:rPr lang="fr-FR" sz="1800"/>
              <a:t>R2</a:t>
            </a:r>
            <a:endParaRPr lang="it-IT" sz="1800"/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205740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2955" name="Rectangle 11"/>
          <p:cNvSpPr>
            <a:spLocks noChangeArrowheads="1"/>
          </p:cNvSpPr>
          <p:nvPr/>
        </p:nvSpPr>
        <p:spPr bwMode="auto">
          <a:xfrm>
            <a:off x="2266950" y="1724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8295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209800"/>
            <a:ext cx="4610100" cy="3409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SOMMATORE NON INVERTENTE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171450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2743200" y="5791200"/>
            <a:ext cx="3505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fr-FR" sz="1800"/>
              <a:t>Vout = </a:t>
            </a:r>
            <a:r>
              <a:rPr lang="de-DE" sz="1800">
                <a:cs typeface="Times New Roman" pitchFamily="18" charset="0"/>
              </a:rPr>
              <a:t>(</a:t>
            </a:r>
            <a:r>
              <a:rPr lang="de-DE" sz="1800" u="sng">
                <a:cs typeface="Times New Roman" pitchFamily="18" charset="0"/>
              </a:rPr>
              <a:t>R1 + R2</a:t>
            </a:r>
            <a:r>
              <a:rPr lang="de-DE" sz="1800">
                <a:cs typeface="Times New Roman" pitchFamily="18" charset="0"/>
              </a:rPr>
              <a:t>)(V1+V2)</a:t>
            </a:r>
            <a:endParaRPr lang="it-IT" sz="1800">
              <a:cs typeface="Times New Roman" pitchFamily="18" charset="0"/>
            </a:endParaRPr>
          </a:p>
          <a:p>
            <a:pPr algn="just"/>
            <a:r>
              <a:rPr lang="de-DE" sz="1800">
                <a:cs typeface="Times New Roman" pitchFamily="18" charset="0"/>
              </a:rPr>
              <a:t>                2R1</a:t>
            </a:r>
            <a:endParaRPr lang="it-IT" sz="1800">
              <a:cs typeface="Times New Roman" pitchFamily="18" charset="0"/>
            </a:endParaRPr>
          </a:p>
          <a:p>
            <a:pPr algn="just"/>
            <a:endParaRPr lang="it-IT" sz="1800"/>
          </a:p>
        </p:txBody>
      </p:sp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205740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2266950" y="1724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8076" name="Rectangle 12"/>
          <p:cNvSpPr>
            <a:spLocks noChangeArrowheads="1"/>
          </p:cNvSpPr>
          <p:nvPr/>
        </p:nvSpPr>
        <p:spPr bwMode="auto">
          <a:xfrm>
            <a:off x="2943225" y="2243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2562225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8080" name="Rectangle 16"/>
          <p:cNvSpPr>
            <a:spLocks noChangeArrowheads="1"/>
          </p:cNvSpPr>
          <p:nvPr/>
        </p:nvSpPr>
        <p:spPr bwMode="auto">
          <a:xfrm>
            <a:off x="2486025" y="1938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88079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133600"/>
            <a:ext cx="4171950" cy="2981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AMPLIFICATORE DIFFERENZIALE</a:t>
            </a: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171450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2743200" y="5791200"/>
            <a:ext cx="2971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fr-FR" sz="1800"/>
              <a:t>Vout = </a:t>
            </a:r>
            <a:r>
              <a:rPr lang="de-DE" sz="1800" u="sng">
                <a:cs typeface="Times New Roman" pitchFamily="18" charset="0"/>
              </a:rPr>
              <a:t>R2</a:t>
            </a:r>
            <a:r>
              <a:rPr lang="de-DE" sz="1800">
                <a:cs typeface="Times New Roman" pitchFamily="18" charset="0"/>
              </a:rPr>
              <a:t> (V1-V2)</a:t>
            </a:r>
            <a:endParaRPr lang="it-IT" sz="1800">
              <a:cs typeface="Times New Roman" pitchFamily="18" charset="0"/>
            </a:endParaRPr>
          </a:p>
          <a:p>
            <a:pPr algn="just"/>
            <a:r>
              <a:rPr lang="de-DE" sz="1800">
                <a:cs typeface="Times New Roman" pitchFamily="18" charset="0"/>
              </a:rPr>
              <a:t>           R1</a:t>
            </a:r>
            <a:endParaRPr lang="it-IT" sz="1800">
              <a:cs typeface="Times New Roman" pitchFamily="18" charset="0"/>
            </a:endParaRPr>
          </a:p>
          <a:p>
            <a:pPr algn="just"/>
            <a:endParaRPr lang="it-IT" sz="1800"/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auto">
          <a:xfrm>
            <a:off x="205740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9097" name="Rectangle 9"/>
          <p:cNvSpPr>
            <a:spLocks noChangeArrowheads="1"/>
          </p:cNvSpPr>
          <p:nvPr/>
        </p:nvSpPr>
        <p:spPr bwMode="auto">
          <a:xfrm>
            <a:off x="2266950" y="1724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2943225" y="2243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9099" name="Rectangle 11"/>
          <p:cNvSpPr>
            <a:spLocks noChangeArrowheads="1"/>
          </p:cNvSpPr>
          <p:nvPr/>
        </p:nvSpPr>
        <p:spPr bwMode="auto">
          <a:xfrm>
            <a:off x="2562225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9102" name="Rectangle 14"/>
          <p:cNvSpPr>
            <a:spLocks noChangeArrowheads="1"/>
          </p:cNvSpPr>
          <p:nvPr/>
        </p:nvSpPr>
        <p:spPr bwMode="auto">
          <a:xfrm>
            <a:off x="2605088" y="1895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89104" name="Rectangle 16"/>
          <p:cNvSpPr>
            <a:spLocks noChangeArrowheads="1"/>
          </p:cNvSpPr>
          <p:nvPr/>
        </p:nvSpPr>
        <p:spPr bwMode="auto">
          <a:xfrm>
            <a:off x="2719388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89103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209800"/>
            <a:ext cx="3705225" cy="2933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CONVERTITORE CORRENTE-TENSIONE</a:t>
            </a:r>
          </a:p>
        </p:txBody>
      </p:sp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171450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2743200" y="57912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fr-FR" sz="1800"/>
              <a:t>Vout = -Iin</a:t>
            </a:r>
            <a:r>
              <a:rPr lang="de-DE" sz="1800">
                <a:cs typeface="Times New Roman" pitchFamily="18" charset="0"/>
              </a:rPr>
              <a:t>R</a:t>
            </a:r>
            <a:endParaRPr lang="it-IT" sz="1800">
              <a:cs typeface="Times New Roman" pitchFamily="18" charset="0"/>
            </a:endParaRPr>
          </a:p>
          <a:p>
            <a:pPr algn="just"/>
            <a:endParaRPr lang="it-IT" sz="1800"/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205740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4217" name="Rectangle 9"/>
          <p:cNvSpPr>
            <a:spLocks noChangeArrowheads="1"/>
          </p:cNvSpPr>
          <p:nvPr/>
        </p:nvSpPr>
        <p:spPr bwMode="auto">
          <a:xfrm>
            <a:off x="2266950" y="1724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4218" name="Rectangle 10"/>
          <p:cNvSpPr>
            <a:spLocks noChangeArrowheads="1"/>
          </p:cNvSpPr>
          <p:nvPr/>
        </p:nvSpPr>
        <p:spPr bwMode="auto">
          <a:xfrm>
            <a:off x="2943225" y="2243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4219" name="Rectangle 11"/>
          <p:cNvSpPr>
            <a:spLocks noChangeArrowheads="1"/>
          </p:cNvSpPr>
          <p:nvPr/>
        </p:nvSpPr>
        <p:spPr bwMode="auto">
          <a:xfrm>
            <a:off x="2562225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4220" name="Rectangle 12"/>
          <p:cNvSpPr>
            <a:spLocks noChangeArrowheads="1"/>
          </p:cNvSpPr>
          <p:nvPr/>
        </p:nvSpPr>
        <p:spPr bwMode="auto">
          <a:xfrm>
            <a:off x="2605088" y="1895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4221" name="Rectangle 13"/>
          <p:cNvSpPr>
            <a:spLocks noChangeArrowheads="1"/>
          </p:cNvSpPr>
          <p:nvPr/>
        </p:nvSpPr>
        <p:spPr bwMode="auto">
          <a:xfrm>
            <a:off x="2719388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4222" name="Rectangle 14"/>
          <p:cNvSpPr>
            <a:spLocks noChangeArrowheads="1"/>
          </p:cNvSpPr>
          <p:nvPr/>
        </p:nvSpPr>
        <p:spPr bwMode="auto">
          <a:xfrm>
            <a:off x="2576513" y="1776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4223" name="Rectangle 15"/>
          <p:cNvSpPr>
            <a:spLocks noChangeArrowheads="1"/>
          </p:cNvSpPr>
          <p:nvPr/>
        </p:nvSpPr>
        <p:spPr bwMode="auto">
          <a:xfrm>
            <a:off x="2576513" y="1652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4226" name="Rectangle 18"/>
          <p:cNvSpPr>
            <a:spLocks noChangeArrowheads="1"/>
          </p:cNvSpPr>
          <p:nvPr/>
        </p:nvSpPr>
        <p:spPr bwMode="auto">
          <a:xfrm>
            <a:off x="1762125" y="1690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94225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057400"/>
            <a:ext cx="5619750" cy="347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CONVERTITORE TENSIONE-CORRENTE</a:t>
            </a:r>
          </a:p>
        </p:txBody>
      </p:sp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171450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>
            <a:off x="7086600" y="5486400"/>
            <a:ext cx="1524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fr-FR" sz="1800"/>
              <a:t>IL =  </a:t>
            </a:r>
            <a:r>
              <a:rPr lang="fr-FR" sz="1800" u="sng"/>
              <a:t>Vin</a:t>
            </a:r>
          </a:p>
          <a:p>
            <a:pPr algn="just"/>
            <a:r>
              <a:rPr lang="fr-FR" sz="1800"/>
              <a:t>          </a:t>
            </a:r>
            <a:r>
              <a:rPr lang="de-DE" sz="1800">
                <a:cs typeface="Times New Roman" pitchFamily="18" charset="0"/>
              </a:rPr>
              <a:t>R</a:t>
            </a:r>
            <a:endParaRPr lang="it-IT" sz="1800">
              <a:cs typeface="Times New Roman" pitchFamily="18" charset="0"/>
            </a:endParaRPr>
          </a:p>
          <a:p>
            <a:pPr algn="just"/>
            <a:endParaRPr lang="it-IT" sz="1800"/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205740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2266950" y="1724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2943225" y="2243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5243" name="Rectangle 11"/>
          <p:cNvSpPr>
            <a:spLocks noChangeArrowheads="1"/>
          </p:cNvSpPr>
          <p:nvPr/>
        </p:nvSpPr>
        <p:spPr bwMode="auto">
          <a:xfrm>
            <a:off x="2562225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5244" name="Rectangle 12"/>
          <p:cNvSpPr>
            <a:spLocks noChangeArrowheads="1"/>
          </p:cNvSpPr>
          <p:nvPr/>
        </p:nvSpPr>
        <p:spPr bwMode="auto">
          <a:xfrm>
            <a:off x="2605088" y="1895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5245" name="Rectangle 13"/>
          <p:cNvSpPr>
            <a:spLocks noChangeArrowheads="1"/>
          </p:cNvSpPr>
          <p:nvPr/>
        </p:nvSpPr>
        <p:spPr bwMode="auto">
          <a:xfrm>
            <a:off x="2719388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5246" name="Rectangle 14"/>
          <p:cNvSpPr>
            <a:spLocks noChangeArrowheads="1"/>
          </p:cNvSpPr>
          <p:nvPr/>
        </p:nvSpPr>
        <p:spPr bwMode="auto">
          <a:xfrm>
            <a:off x="2576513" y="1776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5247" name="Rectangle 15"/>
          <p:cNvSpPr>
            <a:spLocks noChangeArrowheads="1"/>
          </p:cNvSpPr>
          <p:nvPr/>
        </p:nvSpPr>
        <p:spPr bwMode="auto">
          <a:xfrm>
            <a:off x="2576513" y="1652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5248" name="Rectangle 16"/>
          <p:cNvSpPr>
            <a:spLocks noChangeArrowheads="1"/>
          </p:cNvSpPr>
          <p:nvPr/>
        </p:nvSpPr>
        <p:spPr bwMode="auto">
          <a:xfrm>
            <a:off x="1762125" y="1690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5251" name="Rectangle 19"/>
          <p:cNvSpPr>
            <a:spLocks noChangeArrowheads="1"/>
          </p:cNvSpPr>
          <p:nvPr/>
        </p:nvSpPr>
        <p:spPr bwMode="auto">
          <a:xfrm>
            <a:off x="215265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95250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828800"/>
            <a:ext cx="45974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CIRCUITO INTEGRATORE</a:t>
            </a:r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171450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2743200" y="5791200"/>
            <a:ext cx="2971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GB" sz="1800">
                <a:cs typeface="Times New Roman" pitchFamily="18" charset="0"/>
              </a:rPr>
              <a:t>Vout = - </a:t>
            </a:r>
            <a:r>
              <a:rPr lang="en-GB" sz="1800" u="sng">
                <a:cs typeface="Times New Roman" pitchFamily="18" charset="0"/>
              </a:rPr>
              <a:t> 1 </a:t>
            </a:r>
            <a:r>
              <a:rPr lang="en-GB" sz="1800">
                <a:cs typeface="Times New Roman" pitchFamily="18" charset="0"/>
              </a:rPr>
              <a:t> </a:t>
            </a:r>
            <a:r>
              <a:rPr lang="it-IT">
                <a:cs typeface="Times New Roman" pitchFamily="18" charset="0"/>
              </a:rPr>
              <a:t>∫</a:t>
            </a:r>
            <a:r>
              <a:rPr lang="it-IT" sz="1800">
                <a:cs typeface="Times New Roman" pitchFamily="18" charset="0"/>
              </a:rPr>
              <a:t> </a:t>
            </a:r>
            <a:r>
              <a:rPr lang="en-GB" sz="1800">
                <a:cs typeface="Times New Roman" pitchFamily="18" charset="0"/>
              </a:rPr>
              <a:t>Vin(t) dt</a:t>
            </a:r>
            <a:r>
              <a:rPr lang="it-IT" sz="1800">
                <a:cs typeface="Times New Roman" pitchFamily="18" charset="0"/>
              </a:rPr>
              <a:t> </a:t>
            </a:r>
          </a:p>
          <a:p>
            <a:pPr algn="just"/>
            <a:r>
              <a:rPr lang="it-IT" sz="1800"/>
              <a:t>             RC</a:t>
            </a:r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205740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2266950" y="1724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2943225" y="2243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1147" name="Rectangle 11"/>
          <p:cNvSpPr>
            <a:spLocks noChangeArrowheads="1"/>
          </p:cNvSpPr>
          <p:nvPr/>
        </p:nvSpPr>
        <p:spPr bwMode="auto">
          <a:xfrm>
            <a:off x="2562225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1148" name="Rectangle 12"/>
          <p:cNvSpPr>
            <a:spLocks noChangeArrowheads="1"/>
          </p:cNvSpPr>
          <p:nvPr/>
        </p:nvSpPr>
        <p:spPr bwMode="auto">
          <a:xfrm>
            <a:off x="2605088" y="1895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1149" name="Rectangle 13"/>
          <p:cNvSpPr>
            <a:spLocks noChangeArrowheads="1"/>
          </p:cNvSpPr>
          <p:nvPr/>
        </p:nvSpPr>
        <p:spPr bwMode="auto">
          <a:xfrm>
            <a:off x="2719388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1152" name="Rectangle 16"/>
          <p:cNvSpPr>
            <a:spLocks noChangeArrowheads="1"/>
          </p:cNvSpPr>
          <p:nvPr/>
        </p:nvSpPr>
        <p:spPr bwMode="auto">
          <a:xfrm>
            <a:off x="2576513" y="1776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91151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209800"/>
            <a:ext cx="3990975" cy="3305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CIRCUITO DERIVATORE</a:t>
            </a: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171450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2743200" y="57912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GB" sz="1800">
                <a:cs typeface="Times New Roman" pitchFamily="18" charset="0"/>
              </a:rPr>
              <a:t>Vout = - RC </a:t>
            </a:r>
            <a:r>
              <a:rPr lang="en-GB" sz="1800" u="sng">
                <a:cs typeface="Times New Roman" pitchFamily="18" charset="0"/>
              </a:rPr>
              <a:t>dVin(t)</a:t>
            </a:r>
            <a:r>
              <a:rPr lang="en-GB" sz="1800">
                <a:cs typeface="Times New Roman" pitchFamily="18" charset="0"/>
              </a:rPr>
              <a:t> </a:t>
            </a:r>
            <a:endParaRPr lang="it-IT" sz="1800">
              <a:cs typeface="Times New Roman" pitchFamily="18" charset="0"/>
            </a:endParaRPr>
          </a:p>
          <a:p>
            <a:pPr algn="just"/>
            <a:r>
              <a:rPr lang="it-IT" sz="1800"/>
              <a:t>	       dt</a:t>
            </a:r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205740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2169" name="Rectangle 9"/>
          <p:cNvSpPr>
            <a:spLocks noChangeArrowheads="1"/>
          </p:cNvSpPr>
          <p:nvPr/>
        </p:nvSpPr>
        <p:spPr bwMode="auto">
          <a:xfrm>
            <a:off x="2266950" y="1724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2943225" y="2243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2562225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2172" name="Rectangle 12"/>
          <p:cNvSpPr>
            <a:spLocks noChangeArrowheads="1"/>
          </p:cNvSpPr>
          <p:nvPr/>
        </p:nvSpPr>
        <p:spPr bwMode="auto">
          <a:xfrm>
            <a:off x="2605088" y="1895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2173" name="Rectangle 13"/>
          <p:cNvSpPr>
            <a:spLocks noChangeArrowheads="1"/>
          </p:cNvSpPr>
          <p:nvPr/>
        </p:nvSpPr>
        <p:spPr bwMode="auto">
          <a:xfrm>
            <a:off x="2719388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2174" name="Rectangle 14"/>
          <p:cNvSpPr>
            <a:spLocks noChangeArrowheads="1"/>
          </p:cNvSpPr>
          <p:nvPr/>
        </p:nvSpPr>
        <p:spPr bwMode="auto">
          <a:xfrm>
            <a:off x="2576513" y="1776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2177" name="Rectangle 17"/>
          <p:cNvSpPr>
            <a:spLocks noChangeArrowheads="1"/>
          </p:cNvSpPr>
          <p:nvPr/>
        </p:nvSpPr>
        <p:spPr bwMode="auto">
          <a:xfrm>
            <a:off x="2576513" y="1652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92176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133600"/>
            <a:ext cx="3990975" cy="3552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COMPARATORE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171450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533400" y="51816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GB" sz="1800">
                <a:cs typeface="Times New Roman" pitchFamily="18" charset="0"/>
              </a:rPr>
              <a:t>	Vin &lt; Vrif     Vout = -Vsat		Vin &lt; Vrif     Vout = +Vsat</a:t>
            </a:r>
            <a:endParaRPr lang="it-IT" sz="1800">
              <a:cs typeface="Times New Roman" pitchFamily="18" charset="0"/>
            </a:endParaRPr>
          </a:p>
          <a:p>
            <a:pPr algn="just"/>
            <a:r>
              <a:rPr lang="en-GB" sz="1800">
                <a:cs typeface="Times New Roman" pitchFamily="18" charset="0"/>
              </a:rPr>
              <a:t>	Vin &gt; Vrif     Vout = +Vsat	 	Vin &gt; Vrif     Vout = -Vsat</a:t>
            </a:r>
            <a:endParaRPr lang="it-IT" sz="1800">
              <a:cs typeface="Times New Roman" pitchFamily="18" charset="0"/>
            </a:endParaRP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205740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2266950" y="1724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2943225" y="2243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8315" name="Rectangle 11"/>
          <p:cNvSpPr>
            <a:spLocks noChangeArrowheads="1"/>
          </p:cNvSpPr>
          <p:nvPr/>
        </p:nvSpPr>
        <p:spPr bwMode="auto">
          <a:xfrm>
            <a:off x="2562225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8316" name="Rectangle 12"/>
          <p:cNvSpPr>
            <a:spLocks noChangeArrowheads="1"/>
          </p:cNvSpPr>
          <p:nvPr/>
        </p:nvSpPr>
        <p:spPr bwMode="auto">
          <a:xfrm>
            <a:off x="2605088" y="1895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8317" name="Rectangle 13"/>
          <p:cNvSpPr>
            <a:spLocks noChangeArrowheads="1"/>
          </p:cNvSpPr>
          <p:nvPr/>
        </p:nvSpPr>
        <p:spPr bwMode="auto">
          <a:xfrm>
            <a:off x="2719388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98319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209800"/>
            <a:ext cx="20574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320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286000"/>
            <a:ext cx="200025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COMPARATORE A FINESTRA</a:t>
            </a: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171450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838200" y="5410200"/>
            <a:ext cx="7315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GB" sz="1800">
                <a:cs typeface="Times New Roman" pitchFamily="18" charset="0"/>
              </a:rPr>
              <a:t>Vin &lt; VrifL		LED1 ON 	LED2 OFF</a:t>
            </a:r>
            <a:endParaRPr lang="it-IT" sz="1800">
              <a:cs typeface="Times New Roman" pitchFamily="18" charset="0"/>
            </a:endParaRPr>
          </a:p>
          <a:p>
            <a:pPr algn="just"/>
            <a:r>
              <a:rPr lang="en-GB" sz="1800">
                <a:cs typeface="Times New Roman" pitchFamily="18" charset="0"/>
              </a:rPr>
              <a:t>VrifL &lt; Vin &lt; VrifH	LED1 OFF 	LED2 OFF</a:t>
            </a:r>
            <a:endParaRPr lang="it-IT" sz="1800">
              <a:cs typeface="Times New Roman" pitchFamily="18" charset="0"/>
            </a:endParaRPr>
          </a:p>
          <a:p>
            <a:pPr algn="just"/>
            <a:r>
              <a:rPr lang="en-GB" sz="1800">
                <a:cs typeface="Times New Roman" pitchFamily="18" charset="0"/>
              </a:rPr>
              <a:t>Vin &gt; VrifH		LED1 OFF 	LED2 ON</a:t>
            </a:r>
            <a:r>
              <a:rPr lang="it-IT" sz="1800"/>
              <a:t> </a:t>
            </a:r>
            <a:endParaRPr lang="it-IT" sz="1800">
              <a:cs typeface="Times New Roman" pitchFamily="18" charset="0"/>
            </a:endParaRPr>
          </a:p>
          <a:p>
            <a:pPr algn="just"/>
            <a:endParaRPr lang="it-IT" sz="1800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205740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7289" name="Rectangle 9"/>
          <p:cNvSpPr>
            <a:spLocks noChangeArrowheads="1"/>
          </p:cNvSpPr>
          <p:nvPr/>
        </p:nvSpPr>
        <p:spPr bwMode="auto">
          <a:xfrm>
            <a:off x="2266950" y="1724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2943225" y="2243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2562225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7292" name="Rectangle 12"/>
          <p:cNvSpPr>
            <a:spLocks noChangeArrowheads="1"/>
          </p:cNvSpPr>
          <p:nvPr/>
        </p:nvSpPr>
        <p:spPr bwMode="auto">
          <a:xfrm>
            <a:off x="2605088" y="1895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7293" name="Rectangle 13"/>
          <p:cNvSpPr>
            <a:spLocks noChangeArrowheads="1"/>
          </p:cNvSpPr>
          <p:nvPr/>
        </p:nvSpPr>
        <p:spPr bwMode="auto">
          <a:xfrm>
            <a:off x="2719388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97295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828800"/>
            <a:ext cx="5948363" cy="365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1295400" y="762000"/>
            <a:ext cx="7086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endParaRPr lang="it-IT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>
                <a:cs typeface="Times New Roman" pitchFamily="18" charset="0"/>
              </a:rPr>
              <a:t>Fornendo energia ad esempio termica è possibile spezzare qualche legame creando </a:t>
            </a:r>
            <a:r>
              <a:rPr lang="it-IT">
                <a:solidFill>
                  <a:schemeClr val="hlink"/>
                </a:solidFill>
                <a:cs typeface="Times New Roman" pitchFamily="18" charset="0"/>
              </a:rPr>
              <a:t>elettroni</a:t>
            </a:r>
            <a:r>
              <a:rPr lang="it-IT">
                <a:cs typeface="Times New Roman" pitchFamily="18" charset="0"/>
              </a:rPr>
              <a:t> e </a:t>
            </a:r>
            <a:r>
              <a:rPr lang="it-IT">
                <a:solidFill>
                  <a:schemeClr val="hlink"/>
                </a:solidFill>
                <a:cs typeface="Times New Roman" pitchFamily="18" charset="0"/>
              </a:rPr>
              <a:t>lacune</a:t>
            </a:r>
            <a:r>
              <a:rPr lang="it-IT">
                <a:cs typeface="Times New Roman" pitchFamily="18" charset="0"/>
              </a:rPr>
              <a:t> liberi per la conduzione. </a:t>
            </a:r>
          </a:p>
          <a:p>
            <a:pPr algn="just"/>
            <a:r>
              <a:rPr lang="it-IT">
                <a:cs typeface="Times New Roman" pitchFamily="18" charset="0"/>
              </a:rPr>
              <a:t>Una lacuna è costituita dalla mancanza di un elettrone nel legame covalente</a:t>
            </a:r>
            <a:endParaRPr lang="it-IT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endParaRPr lang="it-IT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TRIGGER DI SCHMITT</a:t>
            </a: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171450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5105400" y="4267200"/>
            <a:ext cx="35052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1800">
                <a:cs typeface="Times New Roman" pitchFamily="18" charset="0"/>
              </a:rPr>
              <a:t>VrifL =  -Vsat    </a:t>
            </a:r>
            <a:r>
              <a:rPr lang="it-IT" sz="1800" u="sng">
                <a:cs typeface="Times New Roman" pitchFamily="18" charset="0"/>
              </a:rPr>
              <a:t>    R1__</a:t>
            </a:r>
            <a:endParaRPr lang="it-IT" sz="1800">
              <a:cs typeface="Times New Roman" pitchFamily="18" charset="0"/>
            </a:endParaRPr>
          </a:p>
          <a:p>
            <a:pPr algn="just"/>
            <a:r>
              <a:rPr lang="it-IT" sz="1800">
                <a:cs typeface="Times New Roman" pitchFamily="18" charset="0"/>
              </a:rPr>
              <a:t>                        R1+R2</a:t>
            </a:r>
          </a:p>
          <a:p>
            <a:pPr algn="just"/>
            <a:endParaRPr lang="it-IT" sz="1800">
              <a:cs typeface="Times New Roman" pitchFamily="18" charset="0"/>
            </a:endParaRPr>
          </a:p>
          <a:p>
            <a:pPr algn="just"/>
            <a:r>
              <a:rPr lang="en-GB" sz="1800">
                <a:cs typeface="Times New Roman" pitchFamily="18" charset="0"/>
              </a:rPr>
              <a:t>VrifH = +Vsat   </a:t>
            </a:r>
            <a:r>
              <a:rPr lang="en-GB" sz="1800" u="sng">
                <a:cs typeface="Times New Roman" pitchFamily="18" charset="0"/>
              </a:rPr>
              <a:t>    R1__</a:t>
            </a:r>
            <a:endParaRPr lang="it-IT" sz="1800">
              <a:cs typeface="Times New Roman" pitchFamily="18" charset="0"/>
            </a:endParaRPr>
          </a:p>
          <a:p>
            <a:pPr algn="just"/>
            <a:r>
              <a:rPr lang="en-GB" sz="1800">
                <a:cs typeface="Times New Roman" pitchFamily="18" charset="0"/>
              </a:rPr>
              <a:t>                        </a:t>
            </a:r>
            <a:r>
              <a:rPr lang="it-IT" sz="1800">
                <a:cs typeface="Times New Roman" pitchFamily="18" charset="0"/>
              </a:rPr>
              <a:t>R1+R2</a:t>
            </a:r>
          </a:p>
          <a:p>
            <a:pPr algn="just"/>
            <a:endParaRPr lang="it-IT" sz="1800"/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205740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2266950" y="1724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2943225" y="2243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2562225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2605088" y="1895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0365" name="Rectangle 13"/>
          <p:cNvSpPr>
            <a:spLocks noChangeArrowheads="1"/>
          </p:cNvSpPr>
          <p:nvPr/>
        </p:nvSpPr>
        <p:spPr bwMode="auto">
          <a:xfrm>
            <a:off x="2719388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0368" name="Rectangle 16"/>
          <p:cNvSpPr>
            <a:spLocks noChangeArrowheads="1"/>
          </p:cNvSpPr>
          <p:nvPr/>
        </p:nvSpPr>
        <p:spPr bwMode="auto">
          <a:xfrm>
            <a:off x="2943225" y="1395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100367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905000"/>
            <a:ext cx="3257550" cy="4067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TRIGGER DI SCHMITT</a:t>
            </a:r>
            <a:br>
              <a:rPr lang="it-IT" sz="3200"/>
            </a:br>
            <a:r>
              <a:rPr lang="it-IT" sz="3200"/>
              <a:t>CON TENSIONI Vrif NON SIMMETRICHE</a:t>
            </a:r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171450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1383" name="Rectangle 7"/>
          <p:cNvSpPr>
            <a:spLocks noChangeArrowheads="1"/>
          </p:cNvSpPr>
          <p:nvPr/>
        </p:nvSpPr>
        <p:spPr bwMode="auto">
          <a:xfrm>
            <a:off x="4191000" y="4267200"/>
            <a:ext cx="4648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1800">
                <a:cs typeface="Times New Roman" pitchFamily="18" charset="0"/>
              </a:rPr>
              <a:t>VrifL =  -Vsat   </a:t>
            </a:r>
            <a:r>
              <a:rPr lang="it-IT" sz="1800" u="sng">
                <a:cs typeface="Times New Roman" pitchFamily="18" charset="0"/>
              </a:rPr>
              <a:t>      R1_    </a:t>
            </a:r>
            <a:r>
              <a:rPr lang="it-IT" sz="1800">
                <a:cs typeface="Times New Roman" pitchFamily="18" charset="0"/>
              </a:rPr>
              <a:t> +  E  </a:t>
            </a:r>
            <a:r>
              <a:rPr lang="it-IT" sz="1800" u="sng">
                <a:cs typeface="Times New Roman" pitchFamily="18" charset="0"/>
              </a:rPr>
              <a:t>   R2__  </a:t>
            </a:r>
            <a:endParaRPr lang="it-IT" sz="1800">
              <a:cs typeface="Times New Roman" pitchFamily="18" charset="0"/>
            </a:endParaRPr>
          </a:p>
          <a:p>
            <a:pPr algn="just"/>
            <a:r>
              <a:rPr lang="it-IT" sz="1800">
                <a:cs typeface="Times New Roman" pitchFamily="18" charset="0"/>
              </a:rPr>
              <a:t>                         R1+R2            R1+R2</a:t>
            </a:r>
          </a:p>
          <a:p>
            <a:pPr algn="just"/>
            <a:r>
              <a:rPr lang="it-IT" sz="1800">
                <a:cs typeface="Times New Roman" pitchFamily="18" charset="0"/>
              </a:rPr>
              <a:t>VrifH = +Vsat   </a:t>
            </a:r>
            <a:r>
              <a:rPr lang="it-IT" sz="1800" u="sng">
                <a:cs typeface="Times New Roman" pitchFamily="18" charset="0"/>
              </a:rPr>
              <a:t>     R1_   </a:t>
            </a:r>
            <a:r>
              <a:rPr lang="it-IT" sz="1800">
                <a:cs typeface="Times New Roman" pitchFamily="18" charset="0"/>
              </a:rPr>
              <a:t> +   E  </a:t>
            </a:r>
            <a:r>
              <a:rPr lang="it-IT" sz="1800" u="sng">
                <a:cs typeface="Times New Roman" pitchFamily="18" charset="0"/>
              </a:rPr>
              <a:t>   R2__  </a:t>
            </a:r>
            <a:endParaRPr lang="it-IT" sz="1800">
              <a:cs typeface="Times New Roman" pitchFamily="18" charset="0"/>
            </a:endParaRPr>
          </a:p>
          <a:p>
            <a:pPr algn="just"/>
            <a:r>
              <a:rPr lang="it-IT" sz="1800">
                <a:cs typeface="Times New Roman" pitchFamily="18" charset="0"/>
              </a:rPr>
              <a:t>                         R1+R2            R1+R2</a:t>
            </a:r>
          </a:p>
          <a:p>
            <a:pPr algn="just"/>
            <a:endParaRPr lang="it-IT" sz="1800"/>
          </a:p>
        </p:txBody>
      </p:sp>
      <p:sp>
        <p:nvSpPr>
          <p:cNvPr id="101384" name="Rectangle 8"/>
          <p:cNvSpPr>
            <a:spLocks noChangeArrowheads="1"/>
          </p:cNvSpPr>
          <p:nvPr/>
        </p:nvSpPr>
        <p:spPr bwMode="auto">
          <a:xfrm>
            <a:off x="205740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1385" name="Rectangle 9"/>
          <p:cNvSpPr>
            <a:spLocks noChangeArrowheads="1"/>
          </p:cNvSpPr>
          <p:nvPr/>
        </p:nvSpPr>
        <p:spPr bwMode="auto">
          <a:xfrm>
            <a:off x="2266950" y="1724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1386" name="Rectangle 10"/>
          <p:cNvSpPr>
            <a:spLocks noChangeArrowheads="1"/>
          </p:cNvSpPr>
          <p:nvPr/>
        </p:nvSpPr>
        <p:spPr bwMode="auto">
          <a:xfrm>
            <a:off x="2943225" y="2243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1387" name="Rectangle 11"/>
          <p:cNvSpPr>
            <a:spLocks noChangeArrowheads="1"/>
          </p:cNvSpPr>
          <p:nvPr/>
        </p:nvSpPr>
        <p:spPr bwMode="auto">
          <a:xfrm>
            <a:off x="2562225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1388" name="Rectangle 12"/>
          <p:cNvSpPr>
            <a:spLocks noChangeArrowheads="1"/>
          </p:cNvSpPr>
          <p:nvPr/>
        </p:nvSpPr>
        <p:spPr bwMode="auto">
          <a:xfrm>
            <a:off x="2605088" y="1895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1389" name="Rectangle 13"/>
          <p:cNvSpPr>
            <a:spLocks noChangeArrowheads="1"/>
          </p:cNvSpPr>
          <p:nvPr/>
        </p:nvSpPr>
        <p:spPr bwMode="auto">
          <a:xfrm>
            <a:off x="2719388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1390" name="Rectangle 14"/>
          <p:cNvSpPr>
            <a:spLocks noChangeArrowheads="1"/>
          </p:cNvSpPr>
          <p:nvPr/>
        </p:nvSpPr>
        <p:spPr bwMode="auto">
          <a:xfrm>
            <a:off x="2943225" y="1395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1393" name="Rectangle 17"/>
          <p:cNvSpPr>
            <a:spLocks noChangeArrowheads="1"/>
          </p:cNvSpPr>
          <p:nvPr/>
        </p:nvSpPr>
        <p:spPr bwMode="auto">
          <a:xfrm>
            <a:off x="2957513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101392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905000"/>
            <a:ext cx="3228975" cy="4705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CIRCUITO SAMPLE AND HOLD</a:t>
            </a: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4314825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2814638" y="261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2509838" y="259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171450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838200" y="4724400"/>
            <a:ext cx="7315200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1800">
                <a:cs typeface="Times New Roman" pitchFamily="18" charset="0"/>
              </a:rPr>
              <a:t>Il circuito di campionamento e tenuta (sample and hold) riceve in ingresso un segnale analogico che deve essere convertito in digitale, lo campiona e mantiene costante il valore campionato per tutto il processo di conversione. </a:t>
            </a:r>
          </a:p>
          <a:p>
            <a:pPr algn="just"/>
            <a:r>
              <a:rPr lang="it-IT" sz="1800">
                <a:cs typeface="Times New Roman" pitchFamily="18" charset="0"/>
              </a:rPr>
              <a:t>Il segnale in uscita viene applicato ad un convertitore analogico digitale ADC.</a:t>
            </a:r>
            <a:r>
              <a:rPr lang="it-IT" sz="1600">
                <a:cs typeface="Times New Roman" pitchFamily="18" charset="0"/>
              </a:rPr>
              <a:t> </a:t>
            </a:r>
          </a:p>
          <a:p>
            <a:pPr algn="just"/>
            <a:endParaRPr lang="it-IT" sz="1600"/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205740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2409" name="Rectangle 9"/>
          <p:cNvSpPr>
            <a:spLocks noChangeArrowheads="1"/>
          </p:cNvSpPr>
          <p:nvPr/>
        </p:nvSpPr>
        <p:spPr bwMode="auto">
          <a:xfrm>
            <a:off x="2266950" y="1724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2410" name="Rectangle 10"/>
          <p:cNvSpPr>
            <a:spLocks noChangeArrowheads="1"/>
          </p:cNvSpPr>
          <p:nvPr/>
        </p:nvSpPr>
        <p:spPr bwMode="auto">
          <a:xfrm>
            <a:off x="2943225" y="2243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2411" name="Rectangle 11"/>
          <p:cNvSpPr>
            <a:spLocks noChangeArrowheads="1"/>
          </p:cNvSpPr>
          <p:nvPr/>
        </p:nvSpPr>
        <p:spPr bwMode="auto">
          <a:xfrm>
            <a:off x="2562225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2412" name="Rectangle 12"/>
          <p:cNvSpPr>
            <a:spLocks noChangeArrowheads="1"/>
          </p:cNvSpPr>
          <p:nvPr/>
        </p:nvSpPr>
        <p:spPr bwMode="auto">
          <a:xfrm>
            <a:off x="2605088" y="1895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2413" name="Rectangle 13"/>
          <p:cNvSpPr>
            <a:spLocks noChangeArrowheads="1"/>
          </p:cNvSpPr>
          <p:nvPr/>
        </p:nvSpPr>
        <p:spPr bwMode="auto">
          <a:xfrm>
            <a:off x="2719388" y="196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2416" name="Rectangle 16"/>
          <p:cNvSpPr>
            <a:spLocks noChangeArrowheads="1"/>
          </p:cNvSpPr>
          <p:nvPr/>
        </p:nvSpPr>
        <p:spPr bwMode="auto">
          <a:xfrm>
            <a:off x="1514475" y="2081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102415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133600"/>
            <a:ext cx="6115050" cy="2695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838200"/>
            <a:ext cx="7724775" cy="922338"/>
          </a:xfrm>
        </p:spPr>
        <p:txBody>
          <a:bodyPr/>
          <a:lstStyle/>
          <a:p>
            <a:r>
              <a:rPr lang="it-IT" sz="3200"/>
              <a:t>IL DROGAGGIO DEI SEMICONDUTTORI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770313"/>
            <a:ext cx="4305300" cy="2362200"/>
          </a:xfrm>
        </p:spPr>
        <p:txBody>
          <a:bodyPr/>
          <a:lstStyle/>
          <a:p>
            <a:r>
              <a:rPr lang="it-IT" sz="2000">
                <a:solidFill>
                  <a:schemeClr val="tx2"/>
                </a:solidFill>
              </a:rPr>
              <a:t>Materiali pentavalenti</a:t>
            </a:r>
          </a:p>
          <a:p>
            <a:r>
              <a:rPr lang="it-IT" sz="2000">
                <a:solidFill>
                  <a:schemeClr val="tx2"/>
                </a:solidFill>
              </a:rPr>
              <a:t>Drogaggio di tipo N</a:t>
            </a:r>
          </a:p>
          <a:p>
            <a:r>
              <a:rPr lang="it-IT" sz="2000">
                <a:solidFill>
                  <a:schemeClr val="tx2"/>
                </a:solidFill>
              </a:rPr>
              <a:t>Aumentano gli elettroni liberi</a:t>
            </a:r>
          </a:p>
          <a:p>
            <a:r>
              <a:rPr lang="it-IT" sz="2000">
                <a:solidFill>
                  <a:schemeClr val="tx2"/>
                </a:solidFill>
              </a:rPr>
              <a:t>Cariche maggioritarie: elettroni</a:t>
            </a:r>
          </a:p>
          <a:p>
            <a:r>
              <a:rPr lang="it-IT" sz="2000">
                <a:solidFill>
                  <a:schemeClr val="tx2"/>
                </a:solidFill>
              </a:rPr>
              <a:t>Cariche minoritarie: lacune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46675" y="3770313"/>
            <a:ext cx="3808413" cy="2362200"/>
          </a:xfrm>
        </p:spPr>
        <p:txBody>
          <a:bodyPr/>
          <a:lstStyle/>
          <a:p>
            <a:r>
              <a:rPr lang="it-IT" sz="2000">
                <a:solidFill>
                  <a:schemeClr val="tx2"/>
                </a:solidFill>
              </a:rPr>
              <a:t>Materiali trivalenti</a:t>
            </a:r>
          </a:p>
          <a:p>
            <a:r>
              <a:rPr lang="it-IT" sz="2000">
                <a:solidFill>
                  <a:schemeClr val="tx2"/>
                </a:solidFill>
              </a:rPr>
              <a:t>Drogaggio di tipo P</a:t>
            </a:r>
          </a:p>
          <a:p>
            <a:r>
              <a:rPr lang="it-IT" sz="2000">
                <a:solidFill>
                  <a:schemeClr val="tx2"/>
                </a:solidFill>
              </a:rPr>
              <a:t>Aumentano le lacune libere</a:t>
            </a:r>
          </a:p>
          <a:p>
            <a:r>
              <a:rPr lang="it-IT" sz="2000">
                <a:solidFill>
                  <a:schemeClr val="tx2"/>
                </a:solidFill>
              </a:rPr>
              <a:t>Cariche maggioritarie: lacune</a:t>
            </a:r>
          </a:p>
          <a:p>
            <a:r>
              <a:rPr lang="it-IT" sz="2000">
                <a:solidFill>
                  <a:schemeClr val="tx2"/>
                </a:solidFill>
              </a:rPr>
              <a:t>Cariche minoritarie: elettroni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762000" y="1981200"/>
            <a:ext cx="7543800" cy="1463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/>
              <a:t>E’ un fenomeno con il quale inseriamo nella struttura cristallina di un materiale semiconduttore </a:t>
            </a:r>
          </a:p>
          <a:p>
            <a:pPr>
              <a:spcBef>
                <a:spcPct val="50000"/>
              </a:spcBef>
            </a:pPr>
            <a:r>
              <a:rPr lang="it-IT" sz="2000">
                <a:solidFill>
                  <a:schemeClr val="hlink"/>
                </a:solidFill>
              </a:rPr>
              <a:t>materiali pentavalenti</a:t>
            </a:r>
            <a:r>
              <a:rPr lang="it-IT" sz="2000"/>
              <a:t> (fosforo, arsenico, antimonio) donatori </a:t>
            </a:r>
            <a:r>
              <a:rPr lang="it-IT" sz="2000">
                <a:solidFill>
                  <a:schemeClr val="hlink"/>
                </a:solidFill>
              </a:rPr>
              <a:t>materiali trivalenti</a:t>
            </a:r>
            <a:r>
              <a:rPr lang="it-IT" sz="2000"/>
              <a:t> (boro, gallio,Indio) accettori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1295400" y="762000"/>
            <a:ext cx="7086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endParaRPr lang="it-IT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4479925" y="3048000"/>
            <a:ext cx="23780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 sz="4400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3567113" y="2424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it-IT" sz="3200"/>
              <a:t>SILICIO DROGATO DI TIPO n</a:t>
            </a: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3590925" y="2424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7066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286000"/>
            <a:ext cx="3721100" cy="3811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1295400" y="762000"/>
            <a:ext cx="7086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endParaRPr lang="it-IT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4479925" y="3048000"/>
            <a:ext cx="23780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 sz="440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3567113" y="2424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it-IT" sz="3200"/>
              <a:t>SILICIO DROGATO DI TIPO p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3619500" y="2424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6963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286000"/>
            <a:ext cx="3613150" cy="3811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LA GIUNZIONE PN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017713"/>
            <a:ext cx="7812088" cy="38496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t-IT" sz="2400">
                <a:solidFill>
                  <a:schemeClr val="tx2"/>
                </a:solidFill>
              </a:rPr>
              <a:t>	L’unione di una zona drogata di tipo p con una zona drogata di tipo n crea una giunzione pn. </a:t>
            </a:r>
          </a:p>
          <a:p>
            <a:pPr>
              <a:buFont typeface="Wingdings" pitchFamily="2" charset="2"/>
              <a:buNone/>
            </a:pPr>
            <a:r>
              <a:rPr lang="it-IT" sz="2400">
                <a:solidFill>
                  <a:schemeClr val="tx2"/>
                </a:solidFill>
              </a:rPr>
              <a:t>	In prossimità della giunzione </a:t>
            </a:r>
          </a:p>
          <a:p>
            <a:r>
              <a:rPr lang="it-IT" sz="2400">
                <a:solidFill>
                  <a:schemeClr val="tx2"/>
                </a:solidFill>
              </a:rPr>
              <a:t>Alcuni elettroni della zona n passano nella zona p ricombinandosi con le lacune e dando luogo a ioni  negativi (-)</a:t>
            </a:r>
          </a:p>
          <a:p>
            <a:r>
              <a:rPr lang="it-IT" sz="2400">
                <a:solidFill>
                  <a:schemeClr val="tx2"/>
                </a:solidFill>
              </a:rPr>
              <a:t>Alcune lacune della zona p passano nella zona n ricombinandosi con gli elettroni e dando luogo a ioni  positivi (+)</a:t>
            </a:r>
          </a:p>
          <a:p>
            <a:endParaRPr lang="it-IT" sz="2400">
              <a:solidFill>
                <a:schemeClr val="tx2"/>
              </a:solidFill>
            </a:endParaRPr>
          </a:p>
          <a:p>
            <a:endParaRPr lang="it-IT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umature">
  <a:themeElements>
    <a:clrScheme name="Sfumatur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fumatur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fumatur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Designs\Sfumature.pot</Template>
  <TotalTime>795</TotalTime>
  <Words>1446</Words>
  <Application>Microsoft Office PowerPoint</Application>
  <PresentationFormat>Presentazione su schermo (4:3)</PresentationFormat>
  <Paragraphs>229</Paragraphs>
  <Slides>52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52</vt:i4>
      </vt:variant>
    </vt:vector>
  </HeadingPairs>
  <TitlesOfParts>
    <vt:vector size="53" baseType="lpstr">
      <vt:lpstr>Sfumature</vt:lpstr>
      <vt:lpstr>Diapositiva 1</vt:lpstr>
      <vt:lpstr>MATERIALI SEMICONDUTTORI</vt:lpstr>
      <vt:lpstr>Diapositiva 3</vt:lpstr>
      <vt:lpstr>Diapositiva 4</vt:lpstr>
      <vt:lpstr>Diapositiva 5</vt:lpstr>
      <vt:lpstr>IL DROGAGGIO DEI SEMICONDUTTORI</vt:lpstr>
      <vt:lpstr>Diapositiva 7</vt:lpstr>
      <vt:lpstr>Diapositiva 8</vt:lpstr>
      <vt:lpstr>LA GIUNZIONE PN</vt:lpstr>
      <vt:lpstr>Diapositiva 10</vt:lpstr>
      <vt:lpstr>POLARIZZAZIONE DELLA GIUNZIONE</vt:lpstr>
      <vt:lpstr>IL DIODO A GIUNZIONE</vt:lpstr>
      <vt:lpstr>MODELLO APPROSSIMATO DEL DIODO</vt:lpstr>
      <vt:lpstr>RADDRIZZATORE A SINGOLA SEMIONDA</vt:lpstr>
      <vt:lpstr>RADDRIZZATORE A DOPPIA SEMIONDA</vt:lpstr>
      <vt:lpstr>RADDRIZZATORE A DOPPIA SEMIONDA CON FILTRO CAPACITIVO</vt:lpstr>
      <vt:lpstr>IL DIODO LED</vt:lpstr>
      <vt:lpstr>IL TRANSISTOR BJT</vt:lpstr>
      <vt:lpstr>IL TRANSISTOR BJT</vt:lpstr>
      <vt:lpstr>ZONE DI FUNZIONAMENTO DEL BJT</vt:lpstr>
      <vt:lpstr>ZONE DI FUNZIONAMENTO DEL BJT</vt:lpstr>
      <vt:lpstr>IL BJT COME INTERRUTTORE</vt:lpstr>
      <vt:lpstr>IL BJT COME INTERRUTTORE</vt:lpstr>
      <vt:lpstr>IL BJT COME INTERRUTTORE</vt:lpstr>
      <vt:lpstr>IL BJT COME AMPLIFICATORE</vt:lpstr>
      <vt:lpstr>RETI DI POLARIZZAZIONE</vt:lpstr>
      <vt:lpstr>RETE DI POLARIZZAZIONE AUTOMATICA A PARTITORE</vt:lpstr>
      <vt:lpstr>AMPLIFICATORI CON BJT</vt:lpstr>
      <vt:lpstr>AMPLIFICATORE AD EMETTITORE COMUNE</vt:lpstr>
      <vt:lpstr>RISPOSTA IN FREQUENZA DI UN AMPLIFICATORE</vt:lpstr>
      <vt:lpstr>AMPLIFICATORE AD EMETTITORE COMUNE ANALISI DELLA BANDA PASSANTE</vt:lpstr>
      <vt:lpstr>AMPLIFICATORE OPERAZIONALE</vt:lpstr>
      <vt:lpstr>AMPLIFICATORE OPERAZIONALE</vt:lpstr>
      <vt:lpstr>AMPLIFICATORE OPERAZIONALE</vt:lpstr>
      <vt:lpstr>AMPLIFICATORE OPERAZIONALE  IN ANELLO APERTO</vt:lpstr>
      <vt:lpstr>AMPLIFICATORE OPERAZIONALE  IN ANELLO APERTO</vt:lpstr>
      <vt:lpstr>APPLICAZIONI LINEARI</vt:lpstr>
      <vt:lpstr>AMPLIFICATORE INVERTENTE</vt:lpstr>
      <vt:lpstr>AMPLIFICATORE NON INVERTENTE</vt:lpstr>
      <vt:lpstr>INSEGUITORE DI TENSIONE</vt:lpstr>
      <vt:lpstr>SOMMATORE INVERTENTE</vt:lpstr>
      <vt:lpstr>SOMMATORE NON INVERTENTE</vt:lpstr>
      <vt:lpstr>AMPLIFICATORE DIFFERENZIALE</vt:lpstr>
      <vt:lpstr>CONVERTITORE CORRENTE-TENSIONE</vt:lpstr>
      <vt:lpstr>CONVERTITORE TENSIONE-CORRENTE</vt:lpstr>
      <vt:lpstr>CIRCUITO INTEGRATORE</vt:lpstr>
      <vt:lpstr>CIRCUITO DERIVATORE</vt:lpstr>
      <vt:lpstr>COMPARATORE</vt:lpstr>
      <vt:lpstr>COMPARATORE A FINESTRA</vt:lpstr>
      <vt:lpstr>TRIGGER DI SCHMITT</vt:lpstr>
      <vt:lpstr>TRIGGER DI SCHMITT CON TENSIONI Vrif NON SIMMETRICHE</vt:lpstr>
      <vt:lpstr>CIRCUITO SAMPLE AND HOLD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elettronica</dc:title>
  <dc:creator>Ing. Pietro Gamba</dc:creator>
  <cp:lastModifiedBy>User</cp:lastModifiedBy>
  <cp:revision>124</cp:revision>
  <dcterms:created xsi:type="dcterms:W3CDTF">2007-01-14T15:08:24Z</dcterms:created>
  <dcterms:modified xsi:type="dcterms:W3CDTF">2012-09-29T07:09:20Z</dcterms:modified>
</cp:coreProperties>
</file>